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y="13716000" cx="24384000"/>
  <p:notesSz cx="6858000" cy="9144000"/>
  <p:embeddedFontLst>
    <p:embeddedFont>
      <p:font typeface="Caveat"/>
      <p:regular r:id="rId75"/>
      <p:bold r:id="rId76"/>
    </p:embeddedFont>
    <p:embeddedFont>
      <p:font typeface="Helvetica Neue"/>
      <p:regular r:id="rId77"/>
      <p:bold r:id="rId78"/>
      <p:italic r:id="rId79"/>
      <p:boldItalic r:id="rId80"/>
    </p:embeddedFont>
    <p:embeddedFont>
      <p:font typeface="PT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PTSans-boldItalic.fntdata"/><Relationship Id="rId83" Type="http://schemas.openxmlformats.org/officeDocument/2006/relationships/font" Target="fonts/PTSans-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HelveticaNeue-boldItalic.fntdata"/><Relationship Id="rId82" Type="http://schemas.openxmlformats.org/officeDocument/2006/relationships/font" Target="fonts/PTSans-bold.fntdata"/><Relationship Id="rId81" Type="http://schemas.openxmlformats.org/officeDocument/2006/relationships/font" Target="fonts/PT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Caveat-regular.fntdata"/><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font" Target="fonts/HelveticaNeue-regular.fntdata"/><Relationship Id="rId32" Type="http://schemas.openxmlformats.org/officeDocument/2006/relationships/slide" Target="slides/slide28.xml"/><Relationship Id="rId76" Type="http://schemas.openxmlformats.org/officeDocument/2006/relationships/font" Target="fonts/Caveat-bold.fntdata"/><Relationship Id="rId35" Type="http://schemas.openxmlformats.org/officeDocument/2006/relationships/slide" Target="slides/slide31.xml"/><Relationship Id="rId79" Type="http://schemas.openxmlformats.org/officeDocument/2006/relationships/font" Target="fonts/HelveticaNeue-italic.fntdata"/><Relationship Id="rId34" Type="http://schemas.openxmlformats.org/officeDocument/2006/relationships/slide" Target="slides/slide30.xml"/><Relationship Id="rId78" Type="http://schemas.openxmlformats.org/officeDocument/2006/relationships/font" Target="fonts/HelveticaNeue-bold.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3" name="Google Shape;16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2" name="Google Shape;17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4" name="Google Shape;18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3" name="Google Shape;19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7838833b8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3" name="Google Shape;203;g337838833b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7838833b8_0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0" name="Google Shape;210;g337838833b8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2" name="Google Shape;22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7838833b8_0_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2" name="Google Shape;232;g337838833b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7838833b8_0_2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2" name="Google Shape;242;g337838833b8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37838833b8_0_3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5" name="Google Shape;255;g337838833b8_0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37838833b8_1_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65" name="Google Shape;265;g337838833b8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37838833b8_0_3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74" name="Google Shape;274;g337838833b8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7838833b8_0_4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3" name="Google Shape;283;g337838833b8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7838833b8_0_3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3" name="Google Shape;293;g337838833b8_0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37838833b8_0_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4" name="Google Shape;304;g337838833b8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7838833b8_0_1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337838833b8_0_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37838833b8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g337838833b8_0_2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17999"/>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37838833b8_0_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42" name="Google Shape;342;g337838833b8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37838833b8_0_2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2" name="Google Shape;352;g337838833b8_0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7838833b8_0_4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62" name="Google Shape;362;g337838833b8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7838833b8_0_2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337838833b8_0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7838833b8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g337838833b8_0_3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17999"/>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37838833b8_0_4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97" name="Google Shape;397;g337838833b8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7838833b8_1_1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7" name="Google Shape;407;g337838833b8_1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7838833b8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7" name="Google Shape;417;g337838833b8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37838833b8_1_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27" name="Google Shape;427;g337838833b8_1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7838833b8_1_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36" name="Google Shape;436;g337838833b8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7838833b8_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45" name="Google Shape;445;g337838833b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7838833b8_0_4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54" name="Google Shape;454;g337838833b8_0_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37838833b8_1_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61" name="Google Shape;461;g337838833b8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1" name="Google Shape;1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37838833b8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g337838833b8_0_2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2400"/>
              <a:buFont typeface="Helvetica Neue"/>
              <a:buNone/>
            </a:pPr>
            <a:r>
              <a:rPr lang="en-US" sz="1000"/>
              <a:t>RL is a general strategy for transforming any type of digital object, from a book to your listening history on a streaming service, into a “vector” of numbers. </a:t>
            </a:r>
            <a:r>
              <a:rPr b="1" lang="en-US" sz="1000"/>
              <a:t>These models often require a massive number of examples to get started, but once trained they can quickly place any similar digital surrogate into the same “vector space.” </a:t>
            </a:r>
            <a:r>
              <a:rPr lang="en-US" sz="1000"/>
              <a:t>These vectors are usually trained in order to predict some discrete outcome. (Whether you’ll skip a Bob Dylan song. What the next word in a sentence will be. If a photo is of a marmot, a hedgehog, or an aircraft carrier.) </a:t>
            </a:r>
            <a:r>
              <a:rPr b="1" lang="en-US" sz="1000"/>
              <a:t>But the vector (the “representation” in RL) is more than the prediction it makes. It is a representation of the object in a mathematical space. </a:t>
            </a:r>
            <a:r>
              <a:rPr lang="en-US" sz="1000"/>
              <a:t>Each poem, song, or picture floats among all the other objects the computer could see, situated in terms of their relationships to each other. </a:t>
            </a:r>
            <a:r>
              <a:rPr b="1" lang="en-US" sz="1000"/>
              <a:t>Together, each machine learning model is a custom-built filing system that can be quickly reconfigured for a variety of tasks. </a:t>
            </a:r>
            <a:endParaRPr sz="1000"/>
          </a:p>
          <a:p>
            <a:pPr indent="-228600" lvl="0" marL="457200" rtl="0" algn="l">
              <a:lnSpc>
                <a:spcPct val="117999"/>
              </a:lnSpc>
              <a:spcBef>
                <a:spcPts val="0"/>
              </a:spcBef>
              <a:spcAft>
                <a:spcPts val="0"/>
              </a:spcAft>
              <a:buSzPts val="1400"/>
              <a:buNone/>
            </a:pPr>
            <a:r>
              <a:t/>
            </a:r>
            <a:endParaRPr sz="10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37838833b8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g337838833b8_0_1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5E5E5E"/>
              </a:buClr>
              <a:buSzPts val="2400"/>
              <a:buFont typeface="Helvetica Neue"/>
              <a:buNone/>
            </a:pPr>
            <a:r>
              <a:rPr b="1" i="0" lang="en-US" sz="1300" u="none" cap="none" strike="noStrike">
                <a:solidFill>
                  <a:srgbClr val="5E5E5E"/>
                </a:solidFill>
              </a:rPr>
              <a:t>Three fundamental features associated with artificial intelligence correspond to the work of historians: the acquisition and selection of source data, the contextualization of that data through neural networks, and the experiential learning that results from an algorithmic process called “backpropagation.” </a:t>
            </a:r>
            <a:r>
              <a:rPr i="0" lang="en-US" sz="1300" u="none" cap="none" strike="noStrike">
                <a:solidFill>
                  <a:srgbClr val="5E5E5E"/>
                </a:solidFill>
              </a:rPr>
              <a:t>These three activities form the contours of the data lifecycle for artificial intelligence whereupon unprocessed data contributes to the production of new outputs. In historical terms, the AI system converts primary source material into historical evidence used in interpretation. The historical method, as expressed in machine learning, imbues an AI system with historical agency—that is, the capacity to redefine the past—which merits atten</a:t>
            </a:r>
            <a:r>
              <a:rPr lang="en-US" sz="1300"/>
              <a:t>t</a:t>
            </a:r>
            <a:r>
              <a:rPr i="0" lang="en-US" sz="1300" u="none" cap="none" strike="noStrike">
                <a:solidFill>
                  <a:srgbClr val="5E5E5E"/>
                </a:solidFill>
              </a:rPr>
              <a:t>ion not only by historians seeking to historicize AI, but all those considering contemporary society’s connection with history.</a:t>
            </a:r>
            <a:endParaRPr sz="1100"/>
          </a:p>
          <a:p>
            <a:pPr indent="-228600" lvl="0" marL="457200" rtl="0" algn="l">
              <a:lnSpc>
                <a:spcPct val="117999"/>
              </a:lnSpc>
              <a:spcBef>
                <a:spcPts val="0"/>
              </a:spcBef>
              <a:spcAft>
                <a:spcPts val="0"/>
              </a:spcAft>
              <a:buSzPts val="1400"/>
              <a:buNone/>
            </a:pPr>
            <a:r>
              <a:t/>
            </a:r>
            <a:endParaRPr sz="11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7838833b8_1_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96" name="Google Shape;496;g337838833b8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37838833b8_1_1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07" name="Google Shape;507;g337838833b8_1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37838833b8_0_4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16" name="Google Shape;516;g337838833b8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3183723dc4_0_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26" name="Google Shape;526;g33183723dc4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3183723dc4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36" name="Google Shape;536;g33183723dc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37838833b8_1_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46" name="Google Shape;546;g337838833b8_1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37838833b8_1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g337838833b8_1_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7" name="Google Shape;1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37838833b8_1_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77" name="Google Shape;577;g337838833b8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183723dc4_0_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87" name="Google Shape;587;g33183723dc4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97" name="Google Shape;59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315f3606f5_0_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03" name="Google Shape;603;g3315f3606f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37838833b8_1_1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12" name="Google Shape;612;g337838833b8_1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37838833b8_1_1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21" name="Google Shape;621;g337838833b8_1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37838833b8_1_1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31" name="Google Shape;631;g337838833b8_1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37838833b8_1_1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42" name="Google Shape;642;g337838833b8_1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3183723dc4_0_1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51" name="Google Shape;651;g33183723dc4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37838833b8_1_1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63" name="Google Shape;663;g337838833b8_1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3183723dc4_0_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3" name="Google Shape;673;g33183723dc4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37838833b8_1_1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83" name="Google Shape;683;g337838833b8_1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92" name="Google Shape;69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3183723dc4_0_1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98" name="Google Shape;698;g33183723dc4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3197f4058d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06" name="Google Shape;706;g33197f4058d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3197f4058d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15" name="Google Shape;715;g33197f4058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3183723dc4_0_1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25" name="Google Shape;725;g33183723dc4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3" name="Google Shape;73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37838833b8_0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3" name="Google Shape;753;g337838833b8_0_3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17999"/>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3183723dc4_0_1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63" name="Google Shape;763;g33183723dc4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7" name="Google Shape;14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5" name="Google Shape;15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1" name="Google Shape;11;p2"/>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2"/>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3" name="Google Shape;13;p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1" name="Shape 51"/>
        <p:cNvGrpSpPr/>
        <p:nvPr/>
      </p:nvGrpSpPr>
      <p:grpSpPr>
        <a:xfrm>
          <a:off x="0" y="0"/>
          <a:ext cx="0" cy="0"/>
          <a:chOff x="0" y="0"/>
          <a:chExt cx="0" cy="0"/>
        </a:xfrm>
      </p:grpSpPr>
      <p:sp>
        <p:nvSpPr>
          <p:cNvPr id="52" name="Google Shape;52;p11"/>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3" name="Google Shape;53;p11"/>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4" name="Google Shape;54;p11"/>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5" name="Google Shape;55;p1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6" name="Shape 56"/>
        <p:cNvGrpSpPr/>
        <p:nvPr/>
      </p:nvGrpSpPr>
      <p:grpSpPr>
        <a:xfrm>
          <a:off x="0" y="0"/>
          <a:ext cx="0" cy="0"/>
          <a:chOff x="0" y="0"/>
          <a:chExt cx="0" cy="0"/>
        </a:xfrm>
      </p:grpSpPr>
      <p:sp>
        <p:nvSpPr>
          <p:cNvPr id="57" name="Google Shape;57;p12"/>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8" name="Google Shape;58;p1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59" name="Shape 59"/>
        <p:cNvGrpSpPr/>
        <p:nvPr/>
      </p:nvGrpSpPr>
      <p:grpSpPr>
        <a:xfrm>
          <a:off x="0" y="0"/>
          <a:ext cx="0" cy="0"/>
          <a:chOff x="0" y="0"/>
          <a:chExt cx="0" cy="0"/>
        </a:xfrm>
      </p:grpSpPr>
      <p:sp>
        <p:nvSpPr>
          <p:cNvPr id="60" name="Google Shape;60;p13"/>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1" name="Google Shape;61;p13"/>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2" name="Google Shape;62;p1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3" name="Shape 63"/>
        <p:cNvGrpSpPr/>
        <p:nvPr/>
      </p:nvGrpSpPr>
      <p:grpSpPr>
        <a:xfrm>
          <a:off x="0" y="0"/>
          <a:ext cx="0" cy="0"/>
          <a:chOff x="0" y="0"/>
          <a:chExt cx="0" cy="0"/>
        </a:xfrm>
      </p:grpSpPr>
      <p:sp>
        <p:nvSpPr>
          <p:cNvPr id="64" name="Google Shape;64;p14"/>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5" name="Google Shape;65;p14"/>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6" name="Google Shape;66;p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7" name="Shape 67"/>
        <p:cNvGrpSpPr/>
        <p:nvPr/>
      </p:nvGrpSpPr>
      <p:grpSpPr>
        <a:xfrm>
          <a:off x="0" y="0"/>
          <a:ext cx="0" cy="0"/>
          <a:chOff x="0" y="0"/>
          <a:chExt cx="0" cy="0"/>
        </a:xfrm>
      </p:grpSpPr>
      <p:sp>
        <p:nvSpPr>
          <p:cNvPr id="68" name="Google Shape;68;p15"/>
          <p:cNvSpPr/>
          <p:nvPr>
            <p:ph idx="2" type="pic"/>
          </p:nvPr>
        </p:nvSpPr>
        <p:spPr>
          <a:xfrm>
            <a:off x="15760700" y="1016000"/>
            <a:ext cx="7439099" cy="5949678"/>
          </a:xfrm>
          <a:prstGeom prst="rect">
            <a:avLst/>
          </a:prstGeom>
          <a:noFill/>
          <a:ln>
            <a:noFill/>
          </a:ln>
        </p:spPr>
      </p:sp>
      <p:sp>
        <p:nvSpPr>
          <p:cNvPr id="69" name="Google Shape;69;p15"/>
          <p:cNvSpPr/>
          <p:nvPr>
            <p:ph idx="3" type="pic"/>
          </p:nvPr>
        </p:nvSpPr>
        <p:spPr>
          <a:xfrm>
            <a:off x="13500100" y="3978275"/>
            <a:ext cx="10439400" cy="12150181"/>
          </a:xfrm>
          <a:prstGeom prst="rect">
            <a:avLst/>
          </a:prstGeom>
          <a:noFill/>
          <a:ln>
            <a:noFill/>
          </a:ln>
        </p:spPr>
      </p:sp>
      <p:sp>
        <p:nvSpPr>
          <p:cNvPr id="70" name="Google Shape;70;p15"/>
          <p:cNvSpPr/>
          <p:nvPr>
            <p:ph idx="4" type="pic"/>
          </p:nvPr>
        </p:nvSpPr>
        <p:spPr>
          <a:xfrm>
            <a:off x="-139700" y="495300"/>
            <a:ext cx="16611600" cy="12458700"/>
          </a:xfrm>
          <a:prstGeom prst="rect">
            <a:avLst/>
          </a:prstGeom>
          <a:noFill/>
          <a:ln>
            <a:noFill/>
          </a:ln>
        </p:spPr>
      </p:sp>
      <p:sp>
        <p:nvSpPr>
          <p:cNvPr id="71" name="Google Shape;71;p1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72" name="Shape 72"/>
        <p:cNvGrpSpPr/>
        <p:nvPr/>
      </p:nvGrpSpPr>
      <p:grpSpPr>
        <a:xfrm>
          <a:off x="0" y="0"/>
          <a:ext cx="0" cy="0"/>
          <a:chOff x="0" y="0"/>
          <a:chExt cx="0" cy="0"/>
        </a:xfrm>
      </p:grpSpPr>
      <p:sp>
        <p:nvSpPr>
          <p:cNvPr id="73" name="Google Shape;73;p16"/>
          <p:cNvSpPr/>
          <p:nvPr>
            <p:ph idx="2" type="pic"/>
          </p:nvPr>
        </p:nvSpPr>
        <p:spPr>
          <a:xfrm>
            <a:off x="-1333500" y="-5524500"/>
            <a:ext cx="27051000" cy="21640800"/>
          </a:xfrm>
          <a:prstGeom prst="rect">
            <a:avLst/>
          </a:prstGeom>
          <a:noFill/>
          <a:ln>
            <a:noFill/>
          </a:ln>
        </p:spPr>
      </p:sp>
      <p:sp>
        <p:nvSpPr>
          <p:cNvPr id="74" name="Google Shape;74;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5" name="Shape 75"/>
        <p:cNvGrpSpPr/>
        <p:nvPr/>
      </p:nvGrpSpPr>
      <p:grpSpPr>
        <a:xfrm>
          <a:off x="0" y="0"/>
          <a:ext cx="0" cy="0"/>
          <a:chOff x="0" y="0"/>
          <a:chExt cx="0" cy="0"/>
        </a:xfrm>
      </p:grpSpPr>
      <p:sp>
        <p:nvSpPr>
          <p:cNvPr id="76" name="Google Shape;76;p1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6" name="Google Shape;16;p3"/>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7" name="Google Shape;17;p3"/>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8" name="Google Shape;18;p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19" name="Shape 19"/>
        <p:cNvGrpSpPr/>
        <p:nvPr/>
      </p:nvGrpSpPr>
      <p:grpSpPr>
        <a:xfrm>
          <a:off x="0" y="0"/>
          <a:ext cx="0" cy="0"/>
          <a:chOff x="0" y="0"/>
          <a:chExt cx="0" cy="0"/>
        </a:xfrm>
      </p:grpSpPr>
      <p:sp>
        <p:nvSpPr>
          <p:cNvPr id="20" name="Google Shape;20;p4"/>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1" name="Google Shape;21;p4"/>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Bullets">
  <p:cSld name="1_Title &amp; Bullets">
    <p:spTree>
      <p:nvGrpSpPr>
        <p:cNvPr id="22" name="Shape 22"/>
        <p:cNvGrpSpPr/>
        <p:nvPr/>
      </p:nvGrpSpPr>
      <p:grpSpPr>
        <a:xfrm>
          <a:off x="0" y="0"/>
          <a:ext cx="0" cy="0"/>
          <a:chOff x="0" y="0"/>
          <a:chExt cx="0" cy="0"/>
        </a:xfrm>
      </p:grpSpPr>
      <p:sp>
        <p:nvSpPr>
          <p:cNvPr id="23" name="Google Shape;23;p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SzPts val="8500"/>
              <a:buNone/>
              <a:defRPr/>
            </a:lvl1pPr>
            <a:lvl2pPr lvl="1" algn="l">
              <a:lnSpc>
                <a:spcPct val="80000"/>
              </a:lnSpc>
              <a:spcBef>
                <a:spcPts val="0"/>
              </a:spcBef>
              <a:spcAft>
                <a:spcPts val="0"/>
              </a:spcAft>
              <a:buSzPts val="8500"/>
              <a:buNone/>
              <a:defRPr/>
            </a:lvl2pPr>
            <a:lvl3pPr lvl="2" algn="l">
              <a:lnSpc>
                <a:spcPct val="80000"/>
              </a:lnSpc>
              <a:spcBef>
                <a:spcPts val="0"/>
              </a:spcBef>
              <a:spcAft>
                <a:spcPts val="0"/>
              </a:spcAft>
              <a:buSzPts val="8500"/>
              <a:buNone/>
              <a:defRPr/>
            </a:lvl3pPr>
            <a:lvl4pPr lvl="3" algn="l">
              <a:lnSpc>
                <a:spcPct val="80000"/>
              </a:lnSpc>
              <a:spcBef>
                <a:spcPts val="0"/>
              </a:spcBef>
              <a:spcAft>
                <a:spcPts val="0"/>
              </a:spcAft>
              <a:buSzPts val="8500"/>
              <a:buNone/>
              <a:defRPr/>
            </a:lvl4pPr>
            <a:lvl5pPr lvl="4" algn="l">
              <a:lnSpc>
                <a:spcPct val="80000"/>
              </a:lnSpc>
              <a:spcBef>
                <a:spcPts val="0"/>
              </a:spcBef>
              <a:spcAft>
                <a:spcPts val="0"/>
              </a:spcAft>
              <a:buSzPts val="8500"/>
              <a:buNone/>
              <a:defRPr/>
            </a:lvl5pPr>
            <a:lvl6pPr lvl="5" algn="l">
              <a:lnSpc>
                <a:spcPct val="80000"/>
              </a:lnSpc>
              <a:spcBef>
                <a:spcPts val="0"/>
              </a:spcBef>
              <a:spcAft>
                <a:spcPts val="0"/>
              </a:spcAft>
              <a:buSzPts val="8500"/>
              <a:buNone/>
              <a:defRPr/>
            </a:lvl6pPr>
            <a:lvl7pPr lvl="6" algn="l">
              <a:lnSpc>
                <a:spcPct val="80000"/>
              </a:lnSpc>
              <a:spcBef>
                <a:spcPts val="0"/>
              </a:spcBef>
              <a:spcAft>
                <a:spcPts val="0"/>
              </a:spcAft>
              <a:buSzPts val="8500"/>
              <a:buNone/>
              <a:defRPr/>
            </a:lvl7pPr>
            <a:lvl8pPr lvl="7" algn="l">
              <a:lnSpc>
                <a:spcPct val="80000"/>
              </a:lnSpc>
              <a:spcBef>
                <a:spcPts val="0"/>
              </a:spcBef>
              <a:spcAft>
                <a:spcPts val="0"/>
              </a:spcAft>
              <a:buSzPts val="8500"/>
              <a:buNone/>
              <a:defRPr/>
            </a:lvl8pPr>
            <a:lvl9pPr lvl="8" algn="l">
              <a:lnSpc>
                <a:spcPct val="80000"/>
              </a:lnSpc>
              <a:spcBef>
                <a:spcPts val="0"/>
              </a:spcBef>
              <a:spcAft>
                <a:spcPts val="0"/>
              </a:spcAft>
              <a:buSzPts val="8500"/>
              <a:buNone/>
              <a:defRPr/>
            </a:lvl9pPr>
          </a:lstStyle>
          <a:p/>
        </p:txBody>
      </p:sp>
      <p:sp>
        <p:nvSpPr>
          <p:cNvPr id="24" name="Google Shape;24;p5"/>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SzPts val="5500"/>
              <a:buNone/>
              <a:defRPr b="1" sz="5500"/>
            </a:lvl1pPr>
            <a:lvl2pPr indent="-603504" lvl="1" marL="914400" algn="l">
              <a:lnSpc>
                <a:spcPct val="90000"/>
              </a:lnSpc>
              <a:spcBef>
                <a:spcPts val="4500"/>
              </a:spcBef>
              <a:spcAft>
                <a:spcPts val="0"/>
              </a:spcAft>
              <a:buSzPts val="5904"/>
              <a:buChar char="•"/>
              <a:defRPr/>
            </a:lvl2pPr>
            <a:lvl3pPr indent="-603504" lvl="2" marL="1371600" algn="l">
              <a:lnSpc>
                <a:spcPct val="90000"/>
              </a:lnSpc>
              <a:spcBef>
                <a:spcPts val="4500"/>
              </a:spcBef>
              <a:spcAft>
                <a:spcPts val="0"/>
              </a:spcAft>
              <a:buSzPts val="5904"/>
              <a:buChar char="•"/>
              <a:defRPr/>
            </a:lvl3pPr>
            <a:lvl4pPr indent="-603504" lvl="3" marL="1828800" algn="l">
              <a:lnSpc>
                <a:spcPct val="90000"/>
              </a:lnSpc>
              <a:spcBef>
                <a:spcPts val="4500"/>
              </a:spcBef>
              <a:spcAft>
                <a:spcPts val="0"/>
              </a:spcAft>
              <a:buSzPts val="5904"/>
              <a:buChar char="•"/>
              <a:defRPr/>
            </a:lvl4pPr>
            <a:lvl5pPr indent="-603504" lvl="4" marL="2286000" algn="l">
              <a:lnSpc>
                <a:spcPct val="90000"/>
              </a:lnSpc>
              <a:spcBef>
                <a:spcPts val="4500"/>
              </a:spcBef>
              <a:spcAft>
                <a:spcPts val="0"/>
              </a:spcAft>
              <a:buSzPts val="5904"/>
              <a:buChar char="•"/>
              <a:defRPr/>
            </a:lvl5pPr>
            <a:lvl6pPr indent="-603504" lvl="5" marL="2743200" algn="l">
              <a:lnSpc>
                <a:spcPct val="90000"/>
              </a:lnSpc>
              <a:spcBef>
                <a:spcPts val="4500"/>
              </a:spcBef>
              <a:spcAft>
                <a:spcPts val="0"/>
              </a:spcAft>
              <a:buSzPts val="5904"/>
              <a:buChar char="•"/>
              <a:defRPr/>
            </a:lvl6pPr>
            <a:lvl7pPr indent="-603504" lvl="6" marL="3200400" algn="l">
              <a:lnSpc>
                <a:spcPct val="90000"/>
              </a:lnSpc>
              <a:spcBef>
                <a:spcPts val="4500"/>
              </a:spcBef>
              <a:spcAft>
                <a:spcPts val="0"/>
              </a:spcAft>
              <a:buSzPts val="5904"/>
              <a:buChar char="•"/>
              <a:defRPr/>
            </a:lvl7pPr>
            <a:lvl8pPr indent="-603504" lvl="7" marL="3657600" algn="l">
              <a:lnSpc>
                <a:spcPct val="90000"/>
              </a:lnSpc>
              <a:spcBef>
                <a:spcPts val="4500"/>
              </a:spcBef>
              <a:spcAft>
                <a:spcPts val="0"/>
              </a:spcAft>
              <a:buSzPts val="5904"/>
              <a:buChar char="•"/>
              <a:defRPr/>
            </a:lvl8pPr>
            <a:lvl9pPr indent="-603503" lvl="8" marL="4114800" algn="l">
              <a:lnSpc>
                <a:spcPct val="90000"/>
              </a:lnSpc>
              <a:spcBef>
                <a:spcPts val="4500"/>
              </a:spcBef>
              <a:spcAft>
                <a:spcPts val="0"/>
              </a:spcAft>
              <a:buSzPts val="5904"/>
              <a:buChar char="•"/>
              <a:defRPr/>
            </a:lvl9pPr>
          </a:lstStyle>
          <a:p/>
        </p:txBody>
      </p:sp>
      <p:sp>
        <p:nvSpPr>
          <p:cNvPr id="25" name="Google Shape;25;p5"/>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algn="l">
              <a:lnSpc>
                <a:spcPct val="90000"/>
              </a:lnSpc>
              <a:spcBef>
                <a:spcPts val="4500"/>
              </a:spcBef>
              <a:spcAft>
                <a:spcPts val="0"/>
              </a:spcAft>
              <a:buSzPts val="5904"/>
              <a:buChar char="•"/>
              <a:defRPr/>
            </a:lvl1pPr>
            <a:lvl2pPr indent="-603504" lvl="1" marL="914400" algn="l">
              <a:lnSpc>
                <a:spcPct val="90000"/>
              </a:lnSpc>
              <a:spcBef>
                <a:spcPts val="4500"/>
              </a:spcBef>
              <a:spcAft>
                <a:spcPts val="0"/>
              </a:spcAft>
              <a:buSzPts val="5904"/>
              <a:buChar char="•"/>
              <a:defRPr/>
            </a:lvl2pPr>
            <a:lvl3pPr indent="-603504" lvl="2" marL="1371600" algn="l">
              <a:lnSpc>
                <a:spcPct val="90000"/>
              </a:lnSpc>
              <a:spcBef>
                <a:spcPts val="4500"/>
              </a:spcBef>
              <a:spcAft>
                <a:spcPts val="0"/>
              </a:spcAft>
              <a:buSzPts val="5904"/>
              <a:buChar char="•"/>
              <a:defRPr/>
            </a:lvl3pPr>
            <a:lvl4pPr indent="-603504" lvl="3" marL="1828800" algn="l">
              <a:lnSpc>
                <a:spcPct val="90000"/>
              </a:lnSpc>
              <a:spcBef>
                <a:spcPts val="4500"/>
              </a:spcBef>
              <a:spcAft>
                <a:spcPts val="0"/>
              </a:spcAft>
              <a:buSzPts val="5904"/>
              <a:buChar char="•"/>
              <a:defRPr/>
            </a:lvl4pPr>
            <a:lvl5pPr indent="-603504" lvl="4" marL="2286000" algn="l">
              <a:lnSpc>
                <a:spcPct val="90000"/>
              </a:lnSpc>
              <a:spcBef>
                <a:spcPts val="4500"/>
              </a:spcBef>
              <a:spcAft>
                <a:spcPts val="0"/>
              </a:spcAft>
              <a:buSzPts val="5904"/>
              <a:buChar char="•"/>
              <a:defRPr/>
            </a:lvl5pPr>
            <a:lvl6pPr indent="-603504" lvl="5" marL="2743200" algn="l">
              <a:lnSpc>
                <a:spcPct val="90000"/>
              </a:lnSpc>
              <a:spcBef>
                <a:spcPts val="4500"/>
              </a:spcBef>
              <a:spcAft>
                <a:spcPts val="0"/>
              </a:spcAft>
              <a:buSzPts val="5904"/>
              <a:buChar char="•"/>
              <a:defRPr/>
            </a:lvl6pPr>
            <a:lvl7pPr indent="-603504" lvl="6" marL="3200400" algn="l">
              <a:lnSpc>
                <a:spcPct val="90000"/>
              </a:lnSpc>
              <a:spcBef>
                <a:spcPts val="4500"/>
              </a:spcBef>
              <a:spcAft>
                <a:spcPts val="0"/>
              </a:spcAft>
              <a:buSzPts val="5904"/>
              <a:buChar char="•"/>
              <a:defRPr/>
            </a:lvl7pPr>
            <a:lvl8pPr indent="-603504" lvl="7" marL="3657600" algn="l">
              <a:lnSpc>
                <a:spcPct val="90000"/>
              </a:lnSpc>
              <a:spcBef>
                <a:spcPts val="4500"/>
              </a:spcBef>
              <a:spcAft>
                <a:spcPts val="0"/>
              </a:spcAft>
              <a:buSzPts val="5904"/>
              <a:buChar char="•"/>
              <a:defRPr/>
            </a:lvl8pPr>
            <a:lvl9pPr indent="-603503" lvl="8" marL="4114800" algn="l">
              <a:lnSpc>
                <a:spcPct val="90000"/>
              </a:lnSpc>
              <a:spcBef>
                <a:spcPts val="4500"/>
              </a:spcBef>
              <a:spcAft>
                <a:spcPts val="0"/>
              </a:spcAft>
              <a:buSzPts val="5904"/>
              <a:buChar char="•"/>
              <a:defRPr/>
            </a:lvl9pPr>
          </a:lstStyle>
          <a:p/>
        </p:txBody>
      </p:sp>
      <p:sp>
        <p:nvSpPr>
          <p:cNvPr id="26" name="Google Shape;26;p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27" name="Shape 27"/>
        <p:cNvGrpSpPr/>
        <p:nvPr/>
      </p:nvGrpSpPr>
      <p:grpSpPr>
        <a:xfrm>
          <a:off x="0" y="0"/>
          <a:ext cx="0" cy="0"/>
          <a:chOff x="0" y="0"/>
          <a:chExt cx="0" cy="0"/>
        </a:xfrm>
      </p:grpSpPr>
      <p:sp>
        <p:nvSpPr>
          <p:cNvPr id="28" name="Google Shape;28;p6"/>
          <p:cNvSpPr/>
          <p:nvPr>
            <p:ph idx="2" type="pic"/>
          </p:nvPr>
        </p:nvSpPr>
        <p:spPr>
          <a:xfrm>
            <a:off x="-1155700" y="-1295400"/>
            <a:ext cx="26746200" cy="16018933"/>
          </a:xfrm>
          <a:prstGeom prst="rect">
            <a:avLst/>
          </a:prstGeom>
          <a:noFill/>
          <a:ln>
            <a:noFill/>
          </a:ln>
        </p:spPr>
      </p:sp>
      <p:sp>
        <p:nvSpPr>
          <p:cNvPr id="29" name="Google Shape;29;p6"/>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0" name="Google Shape;30;p6"/>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1" name="Google Shape;31;p6"/>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2" name="Google Shape;32;p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33" name="Shape 33"/>
        <p:cNvGrpSpPr/>
        <p:nvPr/>
      </p:nvGrpSpPr>
      <p:grpSpPr>
        <a:xfrm>
          <a:off x="0" y="0"/>
          <a:ext cx="0" cy="0"/>
          <a:chOff x="0" y="0"/>
          <a:chExt cx="0" cy="0"/>
        </a:xfrm>
      </p:grpSpPr>
      <p:sp>
        <p:nvSpPr>
          <p:cNvPr id="34" name="Google Shape;34;p7"/>
          <p:cNvSpPr/>
          <p:nvPr>
            <p:ph idx="2" type="pic"/>
          </p:nvPr>
        </p:nvSpPr>
        <p:spPr>
          <a:xfrm>
            <a:off x="10972800" y="-203200"/>
            <a:ext cx="12144837" cy="14135100"/>
          </a:xfrm>
          <a:prstGeom prst="rect">
            <a:avLst/>
          </a:prstGeom>
          <a:noFill/>
          <a:ln>
            <a:noFill/>
          </a:ln>
        </p:spPr>
      </p:sp>
      <p:sp>
        <p:nvSpPr>
          <p:cNvPr id="35" name="Google Shape;35;p7"/>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6" name="Google Shape;36;p7"/>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7" name="Google Shape;37;p7"/>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8" name="Shape 38"/>
        <p:cNvGrpSpPr/>
        <p:nvPr/>
      </p:nvGrpSpPr>
      <p:grpSpPr>
        <a:xfrm>
          <a:off x="0" y="0"/>
          <a:ext cx="0" cy="0"/>
          <a:chOff x="0" y="0"/>
          <a:chExt cx="0" cy="0"/>
        </a:xfrm>
      </p:grpSpPr>
      <p:sp>
        <p:nvSpPr>
          <p:cNvPr id="39" name="Google Shape;39;p8"/>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0" name="Google Shape;40;p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41" name="Shape 41"/>
        <p:cNvGrpSpPr/>
        <p:nvPr/>
      </p:nvGrpSpPr>
      <p:grpSpPr>
        <a:xfrm>
          <a:off x="0" y="0"/>
          <a:ext cx="0" cy="0"/>
          <a:chOff x="0" y="0"/>
          <a:chExt cx="0" cy="0"/>
        </a:xfrm>
      </p:grpSpPr>
      <p:sp>
        <p:nvSpPr>
          <p:cNvPr id="42" name="Google Shape;42;p9"/>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3" name="Google Shape;43;p9"/>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4" name="Google Shape;44;p9"/>
          <p:cNvSpPr/>
          <p:nvPr>
            <p:ph idx="3" type="pic"/>
          </p:nvPr>
        </p:nvSpPr>
        <p:spPr>
          <a:xfrm>
            <a:off x="12192000" y="-407266"/>
            <a:ext cx="10916874" cy="14555832"/>
          </a:xfrm>
          <a:prstGeom prst="rect">
            <a:avLst/>
          </a:prstGeom>
          <a:noFill/>
          <a:ln>
            <a:noFill/>
          </a:ln>
        </p:spPr>
      </p:sp>
      <p:sp>
        <p:nvSpPr>
          <p:cNvPr id="45" name="Google Shape;45;p9"/>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6" name="Google Shape;46;p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 name="Shape 47"/>
        <p:cNvGrpSpPr/>
        <p:nvPr/>
      </p:nvGrpSpPr>
      <p:grpSpPr>
        <a:xfrm>
          <a:off x="0" y="0"/>
          <a:ext cx="0" cy="0"/>
          <a:chOff x="0" y="0"/>
          <a:chExt cx="0" cy="0"/>
        </a:xfrm>
      </p:grpSpPr>
      <p:sp>
        <p:nvSpPr>
          <p:cNvPr id="48" name="Google Shape;48;p10"/>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9" name="Google Shape;49;p10"/>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0" name="Google Shape;50;p1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hyperlink" Target="https://bit.ly/MSU_AI_Workshop_2025" TargetMode="External"/><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arxiv.org/html/2411.05025v1" TargetMode="External"/><Relationship Id="rId4" Type="http://schemas.openxmlformats.org/officeDocument/2006/relationships/image" Target="../media/image6.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i.org/10.1007/978-3-030-69128-8_12" TargetMode="External"/><Relationship Id="rId4" Type="http://schemas.openxmlformats.org/officeDocument/2006/relationships/hyperlink" Target="https://doi.org/10.48550/arXiv.2305.03514" TargetMode="External"/><Relationship Id="rId5" Type="http://schemas.openxmlformats.org/officeDocument/2006/relationships/hyperlink" Target="https://doi.org/10.1073/pnas.2314021121" TargetMode="External"/><Relationship Id="rId6" Type="http://schemas.openxmlformats.org/officeDocument/2006/relationships/hyperlink" Target="https://doi.org/10.2139/ssrn.500708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hyperlink" Target="https://researchsupport.harvard.edu/research-lifecycle" TargetMode="External"/><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s://wwnorton.com/books/how-data-happened" TargetMode="External"/><Relationship Id="rId5" Type="http://schemas.openxmlformats.org/officeDocument/2006/relationships/image" Target="../media/image19.jpg"/><Relationship Id="rId6"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platform.openai.com/docs/guides/prompt-engineering#six-strategies-for-getting-better-results" TargetMode="External"/><Relationship Id="rId4" Type="http://schemas.openxmlformats.org/officeDocument/2006/relationships/image" Target="../media/image18.png"/><Relationship Id="rId5" Type="http://schemas.openxmlformats.org/officeDocument/2006/relationships/hyperlink" Target="https://www.oneusefulthing.org/p/getting-started-with-ai-good-enough" TargetMode="External"/><Relationship Id="rId6" Type="http://schemas.openxmlformats.org/officeDocument/2006/relationships/image" Target="../media/image61.png"/><Relationship Id="rId7"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ocs.anthropic.com/en/docs/build-with-claude/prompt-engineering/overview" TargetMode="External"/><Relationship Id="rId4" Type="http://schemas.openxmlformats.org/officeDocument/2006/relationships/image" Target="../media/image50.png"/><Relationship Id="rId5" Type="http://schemas.openxmlformats.org/officeDocument/2006/relationships/hyperlink" Target="https://arstechnica.com/information-technology/2024/04/the-fine-art-of-human-prompt-engineering-how-to-talk-to-a-person-like-chatgpt/" TargetMode="External"/><Relationship Id="rId6"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0.png"/><Relationship Id="rId4" Type="http://schemas.openxmlformats.org/officeDocument/2006/relationships/hyperlink" Target="https://claude.ai/" TargetMode="External"/><Relationship Id="rId5" Type="http://schemas.openxmlformats.org/officeDocument/2006/relationships/image" Target="../media/image32.png"/><Relationship Id="rId6" Type="http://schemas.openxmlformats.org/officeDocument/2006/relationships/hyperlink" Target="https://shareclaude.pages.dev/c/h6ypejdxqwrypm4ptkpracev" TargetMode="External"/><Relationship Id="rId7"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hyperlink" Target="https://www.oneusefulthing.org/p/which-ai-to-use-now-an-updated-opinionated" TargetMode="External"/><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hyperlink" Target="https://www.washingtonpost.com/technology/interactive/2023/ai-chatbot-learning/" TargetMode="External"/><Relationship Id="rId13" Type="http://schemas.openxmlformats.org/officeDocument/2006/relationships/image" Target="../media/image40.png"/><Relationship Id="rId12" Type="http://schemas.openxmlformats.org/officeDocument/2006/relationships/hyperlink" Target="https://arxiv.org/html/2401.06408v3" TargetMode="External"/><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github.com/LDNOOBW/List-of-Dirty-Naughty-Obscene-and-Otherwise-Bad-Words" TargetMode="External"/><Relationship Id="rId4" Type="http://schemas.openxmlformats.org/officeDocument/2006/relationships/image" Target="../media/image33.png"/><Relationship Id="rId9" Type="http://schemas.openxmlformats.org/officeDocument/2006/relationships/image" Target="../media/image46.png"/><Relationship Id="rId15" Type="http://schemas.openxmlformats.org/officeDocument/2006/relationships/image" Target="../media/image39.png"/><Relationship Id="rId14" Type="http://schemas.openxmlformats.org/officeDocument/2006/relationships/hyperlink" Target="https://arxiv.org/html/2401.06408v3" TargetMode="External"/><Relationship Id="rId17" Type="http://schemas.openxmlformats.org/officeDocument/2006/relationships/image" Target="../media/image30.png"/><Relationship Id="rId16" Type="http://schemas.openxmlformats.org/officeDocument/2006/relationships/hyperlink" Target="https://excavating.ai/" TargetMode="External"/><Relationship Id="rId5" Type="http://schemas.openxmlformats.org/officeDocument/2006/relationships/hyperlink" Target="https://commoncrawl.org/" TargetMode="External"/><Relationship Id="rId6" Type="http://schemas.openxmlformats.org/officeDocument/2006/relationships/image" Target="../media/image38.jpg"/><Relationship Id="rId7" Type="http://schemas.openxmlformats.org/officeDocument/2006/relationships/image" Target="../media/image67.png"/><Relationship Id="rId8" Type="http://schemas.openxmlformats.org/officeDocument/2006/relationships/hyperlink" Target="https://weborganizer.allen.ai/"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47.png"/><Relationship Id="rId9" Type="http://schemas.openxmlformats.org/officeDocument/2006/relationships/image" Target="../media/image41.png"/><Relationship Id="rId5" Type="http://schemas.openxmlformats.org/officeDocument/2006/relationships/image" Target="../media/image51.png"/><Relationship Id="rId6" Type="http://schemas.openxmlformats.org/officeDocument/2006/relationships/image" Target="../media/image57.png"/><Relationship Id="rId7" Type="http://schemas.openxmlformats.org/officeDocument/2006/relationships/image" Target="../media/image45.png"/><Relationship Id="rId8" Type="http://schemas.openxmlformats.org/officeDocument/2006/relationships/hyperlink" Target="https://aiforhumanists.com/workshop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copilot.microsoft.com/" TargetMode="External"/><Relationship Id="rId4" Type="http://schemas.openxmlformats.org/officeDocument/2006/relationships/image" Target="../media/image54.png"/><Relationship Id="rId5" Type="http://schemas.openxmlformats.org/officeDocument/2006/relationships/image" Target="../media/image42.png"/><Relationship Id="rId6"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youtube.com/watch?v=fh8jDBgORRU" TargetMode="External"/><Relationship Id="rId4" Type="http://schemas.openxmlformats.org/officeDocument/2006/relationships/image" Target="../media/image53.png"/><Relationship Id="rId5" Type="http://schemas.openxmlformats.org/officeDocument/2006/relationships/hyperlink" Target="https://www.wired.com/story/deepseek-ai-china-privacy-data/" TargetMode="External"/><Relationship Id="rId6"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hyperlink" Target="https://www.researchinformation.info/news/clarivate-launches-subscription-based-access-strategy-for-libraries/" TargetMode="External"/><Relationship Id="rId10" Type="http://schemas.openxmlformats.org/officeDocument/2006/relationships/image" Target="../media/image71.png"/><Relationship Id="rId12" Type="http://schemas.openxmlformats.org/officeDocument/2006/relationships/image" Target="../media/image100.png"/><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huggingface.co/blog/Pclanglais/common-corpus" TargetMode="External"/><Relationship Id="rId4" Type="http://schemas.openxmlformats.org/officeDocument/2006/relationships/image" Target="../media/image44.png"/><Relationship Id="rId9" Type="http://schemas.openxmlformats.org/officeDocument/2006/relationships/hyperlink" Target="https://ceur-ws.org/Vol-3558/paper5712.pdf" TargetMode="External"/><Relationship Id="rId5" Type="http://schemas.openxmlformats.org/officeDocument/2006/relationships/hyperlink" Target="https://conference.nber.org/conf_papers/f213210.pdf" TargetMode="External"/><Relationship Id="rId6" Type="http://schemas.openxmlformats.org/officeDocument/2006/relationships/image" Target="../media/image55.png"/><Relationship Id="rId7" Type="http://schemas.openxmlformats.org/officeDocument/2006/relationships/image" Target="../media/image48.png"/><Relationship Id="rId8"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www.oneusefulthing.org/p/thinking-like-an-ai" TargetMode="External"/><Relationship Id="rId4" Type="http://schemas.openxmlformats.org/officeDocument/2006/relationships/image" Target="../media/image63.png"/><Relationship Id="rId5" Type="http://schemas.openxmlformats.org/officeDocument/2006/relationships/image" Target="../media/image49.png"/><Relationship Id="rId6" Type="http://schemas.openxmlformats.org/officeDocument/2006/relationships/image" Target="../media/image58.png"/><Relationship Id="rId7" Type="http://schemas.openxmlformats.org/officeDocument/2006/relationships/image" Target="../media/image52.png"/><Relationship Id="rId8"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5.png"/><Relationship Id="rId4" Type="http://schemas.openxmlformats.org/officeDocument/2006/relationships/hyperlink" Target="https://www.nomic.ai/gpt4all" TargetMode="External"/><Relationship Id="rId5" Type="http://schemas.openxmlformats.org/officeDocument/2006/relationships/image" Target="../media/image68.png"/><Relationship Id="rId6"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125.png"/><Relationship Id="rId5" Type="http://schemas.openxmlformats.org/officeDocument/2006/relationships/image" Target="../media/image1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zoeleblanc.notion.site/MSU-AI-Research-Workshop-Prompt-Evaluation-Results-19f42ec6cb3e806f99fcc599ba16016a#19f42ec6cb3e8026a2c8cfb9ab65bcbe" TargetMode="Externa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2.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docs.google.com/document/d/1RE7ss8Abfcf8Ii5LJZrSE1T9a7ghHMjo_q6N4oBw3AI/edit?usp=sharing" TargetMode="External"/><Relationship Id="rId4" Type="http://schemas.openxmlformats.org/officeDocument/2006/relationships/image" Target="../media/image106.png"/><Relationship Id="rId5" Type="http://schemas.openxmlformats.org/officeDocument/2006/relationships/image" Target="../media/image85.png"/><Relationship Id="rId6" Type="http://schemas.openxmlformats.org/officeDocument/2006/relationships/hyperlink" Target="https://gemini.google.com/u/1/" TargetMode="External"/><Relationship Id="rId7"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105.png"/><Relationship Id="rId6" Type="http://schemas.openxmlformats.org/officeDocument/2006/relationships/hyperlink" Target="http://www.r2d3.us/visual-intro-to-machine-learning-part-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9.png"/><Relationship Id="rId4" Type="http://schemas.openxmlformats.org/officeDocument/2006/relationships/image" Target="../media/image8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openai.com/index/introducing-deep-research/" TargetMode="External"/><Relationship Id="rId4" Type="http://schemas.openxmlformats.org/officeDocument/2006/relationships/image" Target="../media/image76.png"/><Relationship Id="rId9" Type="http://schemas.openxmlformats.org/officeDocument/2006/relationships/image" Target="../media/image131.png"/><Relationship Id="rId5" Type="http://schemas.openxmlformats.org/officeDocument/2006/relationships/image" Target="../media/image80.png"/><Relationship Id="rId6" Type="http://schemas.openxmlformats.org/officeDocument/2006/relationships/hyperlink" Target="https://www.oneusefulthing.org/p/the-end-of-search-the-beginning-of" TargetMode="External"/><Relationship Id="rId7" Type="http://schemas.openxmlformats.org/officeDocument/2006/relationships/image" Target="../media/image99.png"/><Relationship Id="rId8" Type="http://schemas.openxmlformats.org/officeDocument/2006/relationships/hyperlink" Target="https://www.interconnects.ai/p/an-unexpected-rl-renaissanc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3.png"/><Relationship Id="rId4" Type="http://schemas.openxmlformats.org/officeDocument/2006/relationships/image" Target="../media/image1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5.png"/><Relationship Id="rId4" Type="http://schemas.openxmlformats.org/officeDocument/2006/relationships/hyperlink" Target="https://generativehistory.substack.com/p/is-this-the-last-generation-of-historians" TargetMode="External"/><Relationship Id="rId5" Type="http://schemas.openxmlformats.org/officeDocument/2006/relationships/image" Target="../media/image139.png"/><Relationship Id="rId6" Type="http://schemas.openxmlformats.org/officeDocument/2006/relationships/hyperlink" Target="https://chatgpt.com/share/67a62149-528c-8012-aa7d-5760f1692cfe" TargetMode="External"/><Relationship Id="rId7" Type="http://schemas.openxmlformats.org/officeDocument/2006/relationships/image" Target="../media/image1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chatgpt.com/share/67b7b95e-d504-8006-99b6-434ec9784a9b" TargetMode="External"/><Relationship Id="rId4" Type="http://schemas.openxmlformats.org/officeDocument/2006/relationships/image" Target="../media/image97.png"/><Relationship Id="rId5" Type="http://schemas.openxmlformats.org/officeDocument/2006/relationships/hyperlink" Target="https://zoeleblanc.notion.site/MSU-AI-Research-Workshop-Prompt-Evaluation-Results-19f42ec6cb3e806f99fcc599ba16016a#19f42ec6cb3e80599641e827fe2d9276" TargetMode="External"/><Relationship Id="rId6"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ianmilli.wordpress.com/2013/11/19/new-article-illusionary-order-online-databases-optical-character-recognition-and-canadian-history-1997-2010/" TargetMode="External"/><Relationship Id="rId4" Type="http://schemas.openxmlformats.org/officeDocument/2006/relationships/image" Target="../media/image86.png"/><Relationship Id="rId5" Type="http://schemas.openxmlformats.org/officeDocument/2006/relationships/hyperlink" Target="https://journals.plos.org/plosone/article?id=10.1371/journal.pone.0127502" TargetMode="External"/><Relationship Id="rId6" Type="http://schemas.openxmlformats.org/officeDocument/2006/relationships/image" Target="../media/image93.png"/><Relationship Id="rId7" Type="http://schemas.openxmlformats.org/officeDocument/2006/relationships/hyperlink" Target="https://musingsaboutlibrarianship.blogspot.com/2022/08/citation-based-literature-mapping-tools.html" TargetMode="External"/><Relationship Id="rId8"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hyperlink" Target="https://notebooklm.google/" TargetMode="External"/><Relationship Id="rId4" Type="http://schemas.openxmlformats.org/officeDocument/2006/relationships/image" Target="../media/image89.png"/><Relationship Id="rId9" Type="http://schemas.openxmlformats.org/officeDocument/2006/relationships/image" Target="../media/image102.png"/><Relationship Id="rId5" Type="http://schemas.openxmlformats.org/officeDocument/2006/relationships/hyperlink" Target="https://elicit.com/" TargetMode="External"/><Relationship Id="rId6" Type="http://schemas.openxmlformats.org/officeDocument/2006/relationships/image" Target="../media/image94.png"/><Relationship Id="rId7" Type="http://schemas.openxmlformats.org/officeDocument/2006/relationships/hyperlink" Target="https://about.jstor.org/research-tool/" TargetMode="External"/><Relationship Id="rId8"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hyperlink" Target="https://www.nature.com/articles/d41586-023-02980-0" TargetMode="External"/><Relationship Id="rId5" Type="http://schemas.openxmlformats.org/officeDocument/2006/relationships/image" Target="../media/image5.png"/><Relationship Id="rId6"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musingsaboutlibrarianship.blogspot.com/2025/02/the-rise-of-agent-based-deep-research.html" TargetMode="External"/><Relationship Id="rId4" Type="http://schemas.openxmlformats.org/officeDocument/2006/relationships/image" Target="../media/image113.png"/><Relationship Id="rId5" Type="http://schemas.openxmlformats.org/officeDocument/2006/relationships/hyperlink" Target="https://musingsaboutlibrarianship.blogspot.com/2025/02/the-rise-of-agent-based-deep-research.html" TargetMode="External"/><Relationship Id="rId6" Type="http://schemas.openxmlformats.org/officeDocument/2006/relationships/image" Target="../media/image134.png"/><Relationship Id="rId7"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musingsaboutlibrarianship.blogspot.com/2024/07/prompt-engineering-with-retrieval.html" TargetMode="External"/><Relationship Id="rId4" Type="http://schemas.openxmlformats.org/officeDocument/2006/relationships/image" Target="../media/image143.png"/><Relationship Id="rId5" Type="http://schemas.openxmlformats.org/officeDocument/2006/relationships/hyperlink" Target="https://www.oneusefulthing.org/p/15-times-to-use-ai-and-5-not-to" TargetMode="External"/><Relationship Id="rId6" Type="http://schemas.openxmlformats.org/officeDocument/2006/relationships/image" Target="../media/image1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resobscura.substack.com/p/the-leading-ai-models-are-now-very" TargetMode="External"/><Relationship Id="rId4" Type="http://schemas.openxmlformats.org/officeDocument/2006/relationships/image" Target="../media/image103.png"/><Relationship Id="rId5" Type="http://schemas.openxmlformats.org/officeDocument/2006/relationships/image" Target="../media/image10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d.lib.msu.edu/jamr/81" TargetMode="External"/><Relationship Id="rId4" Type="http://schemas.openxmlformats.org/officeDocument/2006/relationships/image" Target="../media/image109.png"/><Relationship Id="rId5" Type="http://schemas.openxmlformats.org/officeDocument/2006/relationships/hyperlink" Target="https://zoeleblanc.notion.site/MSU-AI-Research-Workshop-Prompt-Evaluation-Results-19f42ec6cb3e806f99fcc599ba16016a#19f42ec6cb3e80599641e827fe2d9276" TargetMode="External"/><Relationship Id="rId6" Type="http://schemas.openxmlformats.org/officeDocument/2006/relationships/image" Target="../media/image10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0.png"/><Relationship Id="rId4" Type="http://schemas.openxmlformats.org/officeDocument/2006/relationships/hyperlink" Target="https://platform.openai.com/docs/models#context-window" TargetMode="External"/><Relationship Id="rId5" Type="http://schemas.openxmlformats.org/officeDocument/2006/relationships/image" Target="../media/image111.png"/><Relationship Id="rId6" Type="http://schemas.openxmlformats.org/officeDocument/2006/relationships/image" Target="../media/image1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zoeleblanc.notion.site/MSU-AI-Research-Workshop-Prompt-Evaluation-Results-19f42ec6cb3e806f99fcc599ba16016a#19f42ec6cb3e80599641e827fe2d9276" TargetMode="External"/><Relationship Id="rId4" Type="http://schemas.openxmlformats.org/officeDocument/2006/relationships/image" Target="../media/image115.png"/><Relationship Id="rId5" Type="http://schemas.openxmlformats.org/officeDocument/2006/relationships/hyperlink" Target="https://d.lib.msu.edu/search?sort=title%20asc&amp;fq=RELS_EXT_isMemberOfCollection_uri_s%3Ainfo%5C%3Afedora/jamr%5C%3Aroot&amp;start=0&amp;rows=100" TargetMode="External"/><Relationship Id="rId6" Type="http://schemas.openxmlformats.org/officeDocument/2006/relationships/image" Target="../media/image114.png"/><Relationship Id="rId7" Type="http://schemas.openxmlformats.org/officeDocument/2006/relationships/image" Target="../media/image1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49.png"/><Relationship Id="rId4" Type="http://schemas.openxmlformats.org/officeDocument/2006/relationships/hyperlink" Target="https://www.tandfonline.com/doi/abs/10.1080/03080188.2016.1165454" TargetMode="External"/><Relationship Id="rId5" Type="http://schemas.openxmlformats.org/officeDocument/2006/relationships/image" Target="../media/image1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5.png"/><Relationship Id="rId4" Type="http://schemas.openxmlformats.org/officeDocument/2006/relationships/hyperlink" Target="https://huggingface.co/models" TargetMode="External"/><Relationship Id="rId9" Type="http://schemas.openxmlformats.org/officeDocument/2006/relationships/image" Target="../media/image116.png"/><Relationship Id="rId5" Type="http://schemas.openxmlformats.org/officeDocument/2006/relationships/image" Target="../media/image127.png"/><Relationship Id="rId6" Type="http://schemas.openxmlformats.org/officeDocument/2006/relationships/image" Target="../media/image122.png"/><Relationship Id="rId7" Type="http://schemas.openxmlformats.org/officeDocument/2006/relationships/image" Target="../media/image150.png"/><Relationship Id="rId8" Type="http://schemas.openxmlformats.org/officeDocument/2006/relationships/hyperlink" Target="https://trigaten.github.io/Prompt_Survey_Site/?s=09"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colab.research.google.com/" TargetMode="External"/><Relationship Id="rId4" Type="http://schemas.openxmlformats.org/officeDocument/2006/relationships/image" Target="../media/image120.png"/><Relationship Id="rId5" Type="http://schemas.openxmlformats.org/officeDocument/2006/relationships/image" Target="../media/image118.png"/><Relationship Id="rId6" Type="http://schemas.openxmlformats.org/officeDocument/2006/relationships/hyperlink" Target="https://aiforhumanists.com/guides/usecases/" TargetMode="External"/><Relationship Id="rId7"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nature.com/articles/d41586-023-02980-0" TargetMode="External"/><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26.png"/><Relationship Id="rId4" Type="http://schemas.openxmlformats.org/officeDocument/2006/relationships/image" Target="../media/image124.png"/><Relationship Id="rId5" Type="http://schemas.openxmlformats.org/officeDocument/2006/relationships/image" Target="../media/image1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doi.org/10.1007/s42803-023-00083-w" TargetMode="External"/><Relationship Id="rId4" Type="http://schemas.openxmlformats.org/officeDocument/2006/relationships/image" Target="../media/image123.png"/><Relationship Id="rId5" Type="http://schemas.openxmlformats.org/officeDocument/2006/relationships/hyperlink" Target="https://book.the-turing-way.org/reproducible-research/reproducible-research" TargetMode="External"/><Relationship Id="rId6" Type="http://schemas.openxmlformats.org/officeDocument/2006/relationships/image" Target="../media/image1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zoeleblanc.notion.site/MSU-AI-Research-Workshop-Prompt-Evaluation-Results-19f42ec6cb3e806f99fcc599ba16016a#19f42ec6cb3e80599641e827fe2d9276" TargetMode="External"/><Relationship Id="rId4" Type="http://schemas.openxmlformats.org/officeDocument/2006/relationships/image" Target="../media/image1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33.pn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pudding.cool/2024/07/ai/" TargetMode="External"/><Relationship Id="rId4" Type="http://schemas.openxmlformats.org/officeDocument/2006/relationships/image" Target="../media/image1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0" Type="http://schemas.openxmlformats.org/officeDocument/2006/relationships/image" Target="../media/image130.png"/><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hyperlink" Target="https://marcwatkins.substack.com/p/this-isnt-a-calculator-ai-as-a-cultural" TargetMode="External"/><Relationship Id="rId4" Type="http://schemas.openxmlformats.org/officeDocument/2006/relationships/image" Target="../media/image140.png"/><Relationship Id="rId9" Type="http://schemas.openxmlformats.org/officeDocument/2006/relationships/hyperlink" Target="https://startwords.cdh.princeton.edu/issues/3/llm-limit-case/" TargetMode="External"/><Relationship Id="rId5" Type="http://schemas.openxmlformats.org/officeDocument/2006/relationships/hyperlink" Target="https://www.theatlantic.com/technology/archive/2023/03/ai-chatgpt-writing-language-models/673318/" TargetMode="External"/><Relationship Id="rId6" Type="http://schemas.openxmlformats.org/officeDocument/2006/relationships/image" Target="../media/image141.png"/><Relationship Id="rId7" Type="http://schemas.openxmlformats.org/officeDocument/2006/relationships/hyperlink" Target="https://dl.acm.org/doi/10.1145/3442188.3445922" TargetMode="External"/><Relationship Id="rId8" Type="http://schemas.openxmlformats.org/officeDocument/2006/relationships/image" Target="../media/image1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www.wheresyoured.at/subprimeai/" TargetMode="External"/><Relationship Id="rId4" Type="http://schemas.openxmlformats.org/officeDocument/2006/relationships/image" Target="../media/image145.png"/><Relationship Id="rId5" Type="http://schemas.openxmlformats.org/officeDocument/2006/relationships/hyperlink" Target="https://www.semianalysis.com/p/google-we-have-no-moat-and-neither" TargetMode="External"/><Relationship Id="rId6" Type="http://schemas.openxmlformats.org/officeDocument/2006/relationships/image" Target="../media/image142.png"/><Relationship Id="rId7" Type="http://schemas.openxmlformats.org/officeDocument/2006/relationships/hyperlink" Target="https://www.semianalysis.com/p/google-we-have-no-moat-and-neither" TargetMode="External"/><Relationship Id="rId8" Type="http://schemas.openxmlformats.org/officeDocument/2006/relationships/image" Target="../media/image1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arxiv.org/abs/2404.12458" TargetMode="External"/><Relationship Id="rId4"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idx="1" type="body"/>
          </p:nvPr>
        </p:nvSpPr>
        <p:spPr>
          <a:xfrm>
            <a:off x="1206501" y="9667667"/>
            <a:ext cx="11464926" cy="1905002"/>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151515"/>
              </a:buClr>
              <a:buSzPts val="3600"/>
              <a:buFont typeface="Helvetica Neue"/>
              <a:buNone/>
            </a:pPr>
            <a:r>
              <a:rPr lang="en-US">
                <a:solidFill>
                  <a:srgbClr val="151515"/>
                </a:solidFill>
                <a:latin typeface="PT Sans"/>
                <a:ea typeface="PT Sans"/>
                <a:cs typeface="PT Sans"/>
                <a:sym typeface="PT Sans"/>
              </a:rPr>
              <a:t>Zoe LeBlanc, Assistant Professor</a:t>
            </a:r>
            <a:endParaRPr>
              <a:latin typeface="PT Sans"/>
              <a:ea typeface="PT Sans"/>
              <a:cs typeface="PT Sans"/>
              <a:sym typeface="PT Sans"/>
            </a:endParaRPr>
          </a:p>
          <a:p>
            <a:pPr indent="0" lvl="0" marL="0" rtl="0" algn="l">
              <a:lnSpc>
                <a:spcPct val="100000"/>
              </a:lnSpc>
              <a:spcBef>
                <a:spcPts val="0"/>
              </a:spcBef>
              <a:spcAft>
                <a:spcPts val="0"/>
              </a:spcAft>
              <a:buClr>
                <a:srgbClr val="797979"/>
              </a:buClr>
              <a:buSzPts val="3600"/>
              <a:buFont typeface="Helvetica Neue"/>
              <a:buNone/>
            </a:pPr>
            <a:r>
              <a:t/>
            </a:r>
            <a:endParaRPr>
              <a:solidFill>
                <a:srgbClr val="151515"/>
              </a:solidFill>
              <a:latin typeface="PT Sans"/>
              <a:ea typeface="PT Sans"/>
              <a:cs typeface="PT Sans"/>
              <a:sym typeface="PT Sans"/>
            </a:endParaRPr>
          </a:p>
          <a:p>
            <a:pPr indent="0" lvl="0" marL="0" rtl="0" algn="l">
              <a:lnSpc>
                <a:spcPct val="100000"/>
              </a:lnSpc>
              <a:spcBef>
                <a:spcPts val="0"/>
              </a:spcBef>
              <a:spcAft>
                <a:spcPts val="0"/>
              </a:spcAft>
              <a:buClr>
                <a:srgbClr val="151515"/>
              </a:buClr>
              <a:buSzPts val="3600"/>
              <a:buFont typeface="Helvetica Neue"/>
              <a:buNone/>
            </a:pPr>
            <a:r>
              <a:rPr lang="en-US">
                <a:solidFill>
                  <a:srgbClr val="151515"/>
                </a:solidFill>
                <a:latin typeface="PT Sans"/>
                <a:ea typeface="PT Sans"/>
                <a:cs typeface="PT Sans"/>
                <a:sym typeface="PT Sans"/>
              </a:rPr>
              <a:t>Contact info:</a:t>
            </a:r>
            <a:endParaRPr>
              <a:latin typeface="PT Sans"/>
              <a:ea typeface="PT Sans"/>
              <a:cs typeface="PT Sans"/>
              <a:sym typeface="PT Sans"/>
            </a:endParaRPr>
          </a:p>
          <a:p>
            <a:pPr indent="0" lvl="0" marL="0" rtl="0" algn="l">
              <a:lnSpc>
                <a:spcPct val="100000"/>
              </a:lnSpc>
              <a:spcBef>
                <a:spcPts val="0"/>
              </a:spcBef>
              <a:spcAft>
                <a:spcPts val="0"/>
              </a:spcAft>
              <a:buClr>
                <a:srgbClr val="151515"/>
              </a:buClr>
              <a:buSzPts val="3600"/>
              <a:buFont typeface="Helvetica Neue"/>
              <a:buNone/>
            </a:pPr>
            <a:r>
              <a:rPr lang="en-US">
                <a:solidFill>
                  <a:srgbClr val="151515"/>
                </a:solidFill>
                <a:latin typeface="PT Sans"/>
                <a:ea typeface="PT Sans"/>
                <a:cs typeface="PT Sans"/>
                <a:sym typeface="PT Sans"/>
              </a:rPr>
              <a:t>zleblanc@illinois.edu / zoeleblanc.bsky.social </a:t>
            </a:r>
            <a:endParaRPr>
              <a:latin typeface="PT Sans"/>
              <a:ea typeface="PT Sans"/>
              <a:cs typeface="PT Sans"/>
              <a:sym typeface="PT Sans"/>
            </a:endParaRPr>
          </a:p>
          <a:p>
            <a:pPr indent="0" lvl="0" marL="0" rtl="0" algn="l">
              <a:lnSpc>
                <a:spcPct val="100000"/>
              </a:lnSpc>
              <a:spcBef>
                <a:spcPts val="0"/>
              </a:spcBef>
              <a:spcAft>
                <a:spcPts val="0"/>
              </a:spcAft>
              <a:buClr>
                <a:srgbClr val="797979"/>
              </a:buClr>
              <a:buSzPts val="3600"/>
              <a:buFont typeface="Helvetica Neue"/>
              <a:buNone/>
            </a:pPr>
            <a:r>
              <a:t/>
            </a:r>
            <a:endParaRPr>
              <a:solidFill>
                <a:srgbClr val="151515"/>
              </a:solidFill>
              <a:latin typeface="PT Sans"/>
              <a:ea typeface="PT Sans"/>
              <a:cs typeface="PT Sans"/>
              <a:sym typeface="PT Sans"/>
            </a:endParaRPr>
          </a:p>
        </p:txBody>
      </p:sp>
      <p:sp>
        <p:nvSpPr>
          <p:cNvPr id="82" name="Google Shape;82;p18"/>
          <p:cNvSpPr txBox="1"/>
          <p:nvPr>
            <p:ph idx="4294967295" type="ctrTitle"/>
          </p:nvPr>
        </p:nvSpPr>
        <p:spPr>
          <a:xfrm>
            <a:off x="1206496" y="23971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000000"/>
              </a:buClr>
              <a:buSzPts val="11600"/>
              <a:buFont typeface="Helvetica Neue"/>
              <a:buNone/>
            </a:pPr>
            <a:r>
              <a:rPr b="1" i="0" lang="en-US" sz="11600" u="none" cap="none" strike="noStrike">
                <a:solidFill>
                  <a:srgbClr val="000000"/>
                </a:solidFill>
                <a:latin typeface="PT Sans"/>
                <a:ea typeface="PT Sans"/>
                <a:cs typeface="PT Sans"/>
                <a:sym typeface="PT Sans"/>
              </a:rPr>
              <a:t>AI in the Research Lifecycle</a:t>
            </a:r>
            <a:endParaRPr b="1" i="0" sz="11600" u="none" cap="none" strike="noStrike">
              <a:solidFill>
                <a:srgbClr val="000000"/>
              </a:solidFill>
              <a:latin typeface="PT Sans"/>
              <a:ea typeface="PT Sans"/>
              <a:cs typeface="PT Sans"/>
              <a:sym typeface="PT Sans"/>
            </a:endParaRPr>
          </a:p>
        </p:txBody>
      </p:sp>
      <p:sp>
        <p:nvSpPr>
          <p:cNvPr id="83" name="Google Shape;83;p18"/>
          <p:cNvSpPr txBox="1"/>
          <p:nvPr>
            <p:ph idx="4294967295" type="subTitle"/>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5500"/>
              <a:buFont typeface="Helvetica Neue"/>
              <a:buNone/>
            </a:pPr>
            <a:r>
              <a:rPr b="1" i="1" lang="en-US" sz="5500" u="none" cap="none" strike="noStrike">
                <a:solidFill>
                  <a:srgbClr val="5E5E5E"/>
                </a:solidFill>
                <a:latin typeface="PT Sans"/>
                <a:ea typeface="PT Sans"/>
                <a:cs typeface="PT Sans"/>
                <a:sym typeface="PT Sans"/>
              </a:rPr>
              <a:t>Exploring some of the possibilities, pitfalls, and politics</a:t>
            </a:r>
            <a:endParaRPr b="1" i="1" sz="5500" u="none" cap="none" strike="noStrike">
              <a:solidFill>
                <a:srgbClr val="5E5E5E"/>
              </a:solidFill>
              <a:latin typeface="PT Sans"/>
              <a:ea typeface="PT Sans"/>
              <a:cs typeface="PT Sans"/>
              <a:sym typeface="PT Sans"/>
            </a:endParaRPr>
          </a:p>
        </p:txBody>
      </p:sp>
      <p:sp>
        <p:nvSpPr>
          <p:cNvPr id="84" name="Google Shape;84;p18"/>
          <p:cNvSpPr/>
          <p:nvPr/>
        </p:nvSpPr>
        <p:spPr>
          <a:xfrm>
            <a:off x="1196650" y="7004994"/>
            <a:ext cx="24807380" cy="193612"/>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5E5E5E"/>
              </a:solidFill>
              <a:latin typeface="Helvetica Neue"/>
              <a:ea typeface="Helvetica Neue"/>
              <a:cs typeface="Helvetica Neue"/>
              <a:sym typeface="Helvetica Neue"/>
            </a:endParaRPr>
          </a:p>
        </p:txBody>
      </p:sp>
      <p:pic>
        <p:nvPicPr>
          <p:cNvPr descr="A close-up of a logo&#10;&#10;Description automatically generated" id="85" name="Google Shape;85;p18"/>
          <p:cNvPicPr preferRelativeResize="0"/>
          <p:nvPr/>
        </p:nvPicPr>
        <p:blipFill rotWithShape="1">
          <a:blip r:embed="rId3">
            <a:alphaModFix/>
          </a:blip>
          <a:srcRect b="0" l="0" r="0" t="0"/>
          <a:stretch/>
        </p:blipFill>
        <p:spPr>
          <a:xfrm>
            <a:off x="12430126" y="9152776"/>
            <a:ext cx="11464924" cy="4039364"/>
          </a:xfrm>
          <a:prstGeom prst="rect">
            <a:avLst/>
          </a:prstGeom>
          <a:noFill/>
          <a:ln>
            <a:noFill/>
          </a:ln>
        </p:spPr>
      </p:pic>
      <p:sp>
        <p:nvSpPr>
          <p:cNvPr id="86" name="Google Shape;86;p18"/>
          <p:cNvSpPr txBox="1"/>
          <p:nvPr/>
        </p:nvSpPr>
        <p:spPr>
          <a:xfrm>
            <a:off x="16175438" y="137950"/>
            <a:ext cx="5156700" cy="16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latin typeface="Caveat"/>
                <a:ea typeface="Caveat"/>
                <a:cs typeface="Caveat"/>
                <a:sym typeface="Caveat"/>
              </a:rPr>
              <a:t>Link to slides →</a:t>
            </a:r>
            <a:endParaRPr sz="4800">
              <a:latin typeface="Caveat"/>
              <a:ea typeface="Caveat"/>
              <a:cs typeface="Caveat"/>
              <a:sym typeface="Caveat"/>
            </a:endParaRPr>
          </a:p>
        </p:txBody>
      </p:sp>
      <p:sp>
        <p:nvSpPr>
          <p:cNvPr id="87" name="Google Shape;87;p18"/>
          <p:cNvSpPr txBox="1"/>
          <p:nvPr/>
        </p:nvSpPr>
        <p:spPr>
          <a:xfrm>
            <a:off x="534725" y="137950"/>
            <a:ext cx="86892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800" u="sng">
                <a:solidFill>
                  <a:schemeClr val="hlink"/>
                </a:solidFill>
                <a:highlight>
                  <a:srgbClr val="00FFFF"/>
                </a:highlight>
                <a:latin typeface="PT Sans"/>
                <a:ea typeface="PT Sans"/>
                <a:cs typeface="PT Sans"/>
                <a:sym typeface="PT Sans"/>
                <a:hlinkClick r:id="rId4"/>
              </a:rPr>
              <a:t>https://bit.ly/MSU_AI_Workshop_2025</a:t>
            </a:r>
            <a:endParaRPr sz="3800">
              <a:highlight>
                <a:srgbClr val="00FFFF"/>
              </a:highlight>
              <a:latin typeface="PT Sans"/>
              <a:ea typeface="PT Sans"/>
              <a:cs typeface="PT Sans"/>
              <a:sym typeface="PT Sans"/>
            </a:endParaRPr>
          </a:p>
        </p:txBody>
      </p:sp>
      <p:pic>
        <p:nvPicPr>
          <p:cNvPr id="88" name="Google Shape;88;p18"/>
          <p:cNvPicPr preferRelativeResize="0"/>
          <p:nvPr/>
        </p:nvPicPr>
        <p:blipFill>
          <a:blip r:embed="rId5">
            <a:alphaModFix/>
          </a:blip>
          <a:stretch>
            <a:fillRect/>
          </a:stretch>
        </p:blipFill>
        <p:spPr>
          <a:xfrm>
            <a:off x="20291049" y="137950"/>
            <a:ext cx="3929476" cy="5093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66" name="Google Shape;166;p27"/>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Findings on AI &amp; Stem/Social Sciences</a:t>
            </a:r>
            <a:endParaRPr>
              <a:latin typeface="PT Sans"/>
              <a:ea typeface="PT Sans"/>
              <a:cs typeface="PT Sans"/>
              <a:sym typeface="PT Sans"/>
            </a:endParaRPr>
          </a:p>
        </p:txBody>
      </p:sp>
      <p:pic>
        <p:nvPicPr>
          <p:cNvPr descr="A screenshot of a computer science research tool&#10;&#10;AI-generated content may be incorrect." id="167" name="Google Shape;167;p27">
            <a:hlinkClick r:id="rId3"/>
          </p:cNvPr>
          <p:cNvPicPr preferRelativeResize="0"/>
          <p:nvPr/>
        </p:nvPicPr>
        <p:blipFill rotWithShape="1">
          <a:blip r:embed="rId4">
            <a:alphaModFix/>
          </a:blip>
          <a:srcRect b="0" l="0" r="0" t="0"/>
          <a:stretch/>
        </p:blipFill>
        <p:spPr>
          <a:xfrm>
            <a:off x="213761" y="1713964"/>
            <a:ext cx="6270166" cy="6546628"/>
          </a:xfrm>
          <a:prstGeom prst="rect">
            <a:avLst/>
          </a:prstGeom>
          <a:noFill/>
          <a:ln>
            <a:noFill/>
          </a:ln>
        </p:spPr>
      </p:pic>
      <p:pic>
        <p:nvPicPr>
          <p:cNvPr descr="A screenshot of a graph&#10;&#10;AI-generated content may be incorrect." id="168" name="Google Shape;168;p27"/>
          <p:cNvPicPr preferRelativeResize="0"/>
          <p:nvPr/>
        </p:nvPicPr>
        <p:blipFill rotWithShape="1">
          <a:blip r:embed="rId5">
            <a:alphaModFix/>
          </a:blip>
          <a:srcRect b="0" l="0" r="0" t="0"/>
          <a:stretch/>
        </p:blipFill>
        <p:spPr>
          <a:xfrm>
            <a:off x="5137707" y="4099034"/>
            <a:ext cx="19152398" cy="9432611"/>
          </a:xfrm>
          <a:prstGeom prst="rect">
            <a:avLst/>
          </a:prstGeom>
          <a:noFill/>
          <a:ln>
            <a:noFill/>
          </a:ln>
        </p:spPr>
      </p:pic>
      <p:sp>
        <p:nvSpPr>
          <p:cNvPr id="169" name="Google Shape;169;p27"/>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75" name="Google Shape;175;p28"/>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76" name="Google Shape;176;p28"/>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Findings on AI &amp; Stem/Social Sciences</a:t>
            </a:r>
            <a:endParaRPr>
              <a:latin typeface="PT Sans"/>
              <a:ea typeface="PT Sans"/>
              <a:cs typeface="PT Sans"/>
              <a:sym typeface="PT Sans"/>
            </a:endParaRPr>
          </a:p>
        </p:txBody>
      </p:sp>
      <p:pic>
        <p:nvPicPr>
          <p:cNvPr descr="A screenshot of a chart&#10;&#10;AI-generated content may be incorrect." id="177" name="Google Shape;177;p28"/>
          <p:cNvPicPr preferRelativeResize="0"/>
          <p:nvPr/>
        </p:nvPicPr>
        <p:blipFill rotWithShape="1">
          <a:blip r:embed="rId3">
            <a:alphaModFix/>
          </a:blip>
          <a:srcRect b="37408" l="0" r="0" t="0"/>
          <a:stretch/>
        </p:blipFill>
        <p:spPr>
          <a:xfrm>
            <a:off x="7676751" y="1909340"/>
            <a:ext cx="16536296" cy="8968867"/>
          </a:xfrm>
          <a:prstGeom prst="rect">
            <a:avLst/>
          </a:prstGeom>
          <a:noFill/>
          <a:ln>
            <a:noFill/>
          </a:ln>
        </p:spPr>
      </p:pic>
      <p:pic>
        <p:nvPicPr>
          <p:cNvPr descr="A screenshot of a chart&#10;&#10;AI-generated content may be incorrect." id="178" name="Google Shape;178;p28"/>
          <p:cNvPicPr preferRelativeResize="0"/>
          <p:nvPr/>
        </p:nvPicPr>
        <p:blipFill rotWithShape="1">
          <a:blip r:embed="rId3">
            <a:alphaModFix/>
          </a:blip>
          <a:srcRect b="1257" l="0" r="0" t="85189"/>
          <a:stretch/>
        </p:blipFill>
        <p:spPr>
          <a:xfrm>
            <a:off x="10029825" y="11534475"/>
            <a:ext cx="13319991" cy="1564214"/>
          </a:xfrm>
          <a:prstGeom prst="rect">
            <a:avLst/>
          </a:prstGeom>
          <a:noFill/>
          <a:ln>
            <a:noFill/>
          </a:ln>
        </p:spPr>
      </p:pic>
      <p:pic>
        <p:nvPicPr>
          <p:cNvPr descr="A screenshot of a chart&#10;&#10;AI-generated content may be incorrect." id="179" name="Google Shape;179;p28"/>
          <p:cNvPicPr preferRelativeResize="0"/>
          <p:nvPr/>
        </p:nvPicPr>
        <p:blipFill rotWithShape="1">
          <a:blip r:embed="rId3">
            <a:alphaModFix/>
          </a:blip>
          <a:srcRect b="14734" l="30567" r="43722" t="62334"/>
          <a:stretch/>
        </p:blipFill>
        <p:spPr>
          <a:xfrm>
            <a:off x="3119324" y="1909340"/>
            <a:ext cx="5299461" cy="4095678"/>
          </a:xfrm>
          <a:prstGeom prst="rect">
            <a:avLst/>
          </a:prstGeom>
          <a:noFill/>
          <a:ln>
            <a:noFill/>
          </a:ln>
        </p:spPr>
      </p:pic>
      <p:pic>
        <p:nvPicPr>
          <p:cNvPr descr="A screenshot of a chart&#10;&#10;AI-generated content may be incorrect." id="180" name="Google Shape;180;p28"/>
          <p:cNvPicPr preferRelativeResize="0"/>
          <p:nvPr/>
        </p:nvPicPr>
        <p:blipFill rotWithShape="1">
          <a:blip r:embed="rId3">
            <a:alphaModFix/>
          </a:blip>
          <a:srcRect b="19219" l="56637" r="6820" t="62334"/>
          <a:stretch/>
        </p:blipFill>
        <p:spPr>
          <a:xfrm>
            <a:off x="-35584" y="6574333"/>
            <a:ext cx="8418785" cy="3682837"/>
          </a:xfrm>
          <a:prstGeom prst="rect">
            <a:avLst/>
          </a:prstGeom>
          <a:noFill/>
          <a:ln>
            <a:noFill/>
          </a:ln>
        </p:spPr>
      </p:pic>
      <p:pic>
        <p:nvPicPr>
          <p:cNvPr descr="A screenshot of a chart&#10;&#10;AI-generated content may be incorrect." id="181" name="Google Shape;181;p28"/>
          <p:cNvPicPr preferRelativeResize="0"/>
          <p:nvPr/>
        </p:nvPicPr>
        <p:blipFill rotWithShape="1">
          <a:blip r:embed="rId3">
            <a:alphaModFix/>
          </a:blip>
          <a:srcRect b="14734" l="14240" r="70720" t="62334"/>
          <a:stretch/>
        </p:blipFill>
        <p:spPr>
          <a:xfrm>
            <a:off x="170952" y="1877808"/>
            <a:ext cx="3171337" cy="41903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7" name="Google Shape;187;p29"/>
          <p:cNvSpPr/>
          <p:nvPr/>
        </p:nvSpPr>
        <p:spPr>
          <a:xfrm>
            <a:off x="-211689" y="13560220"/>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88" name="Google Shape;188;p29"/>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000000"/>
              </a:buClr>
              <a:buSzPct val="111111"/>
              <a:buFont typeface="Helvetica Neue"/>
              <a:buNone/>
            </a:pPr>
            <a:r>
              <a:rPr lang="en-US">
                <a:latin typeface="PT Sans"/>
                <a:ea typeface="PT Sans"/>
                <a:cs typeface="PT Sans"/>
                <a:sym typeface="PT Sans"/>
              </a:rPr>
              <a:t>What are some the emerging trends around how academics are using AI?</a:t>
            </a:r>
            <a:endParaRPr>
              <a:latin typeface="PT Sans"/>
              <a:ea typeface="PT Sans"/>
              <a:cs typeface="PT Sans"/>
              <a:sym typeface="PT Sans"/>
            </a:endParaRPr>
          </a:p>
        </p:txBody>
      </p:sp>
      <p:sp>
        <p:nvSpPr>
          <p:cNvPr id="189" name="Google Shape;189;p29"/>
          <p:cNvSpPr txBox="1"/>
          <p:nvPr/>
        </p:nvSpPr>
        <p:spPr>
          <a:xfrm>
            <a:off x="425450" y="3042604"/>
            <a:ext cx="12344619" cy="95718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sng" cap="none" strike="noStrike">
                <a:solidFill>
                  <a:srgbClr val="000000"/>
                </a:solidFill>
                <a:latin typeface="PT Sans"/>
                <a:ea typeface="PT Sans"/>
                <a:cs typeface="PT Sans"/>
                <a:sym typeface="PT Sans"/>
              </a:rPr>
              <a:t>ADDITIONAL SELECTED RESOURCES:</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PT Sans"/>
                <a:ea typeface="PT Sans"/>
                <a:cs typeface="PT Sans"/>
                <a:sym typeface="PT Sans"/>
              </a:rPr>
              <a:t>Gefen, Alexandre, Léa Saint-Raymond, and Tommaso Venturini. “AI for Digital Humanities and Computational Social Sciences.” In </a:t>
            </a:r>
            <a:r>
              <a:rPr b="0" i="1" lang="en-US" sz="2800" u="none" cap="none" strike="noStrike">
                <a:solidFill>
                  <a:srgbClr val="000000"/>
                </a:solidFill>
                <a:latin typeface="PT Sans"/>
                <a:ea typeface="PT Sans"/>
                <a:cs typeface="PT Sans"/>
                <a:sym typeface="PT Sans"/>
              </a:rPr>
              <a:t>Reflections on Artificial Intelligence for Humanity</a:t>
            </a:r>
            <a:r>
              <a:rPr b="0" i="0" lang="en-US" sz="2800" u="none" cap="none" strike="noStrike">
                <a:solidFill>
                  <a:srgbClr val="000000"/>
                </a:solidFill>
                <a:latin typeface="PT Sans"/>
                <a:ea typeface="PT Sans"/>
                <a:cs typeface="PT Sans"/>
                <a:sym typeface="PT Sans"/>
              </a:rPr>
              <a:t>, edited by Bertrand Braunschweig and Malik Ghallab, 191–202. Cham: Springer International Publishing, 2021. </a:t>
            </a:r>
            <a:r>
              <a:rPr b="0" i="0" lang="en-US" sz="2800" u="sng" cap="none" strike="noStrike">
                <a:solidFill>
                  <a:srgbClr val="000000"/>
                </a:solidFill>
                <a:latin typeface="PT Sans"/>
                <a:ea typeface="PT Sans"/>
                <a:cs typeface="PT Sans"/>
                <a:sym typeface="PT Sans"/>
                <a:hlinkClick r:id="rId3">
                  <a:extLst>
                    <a:ext uri="{A12FA001-AC4F-418D-AE19-62706E023703}">
                      <ahyp:hlinkClr val="tx"/>
                    </a:ext>
                  </a:extLst>
                </a:hlinkClick>
              </a:rPr>
              <a:t>https://doi.org/10.1007/978-3-030-69128-8_12</a:t>
            </a:r>
            <a:r>
              <a:rPr b="0" i="0" lang="en-US" sz="2800" u="none" cap="none" strike="noStrike">
                <a:solidFill>
                  <a:srgbClr val="000000"/>
                </a:solidFill>
                <a:latin typeface="PT Sans"/>
                <a:ea typeface="PT Sans"/>
                <a:cs typeface="PT Sans"/>
                <a:sym typeface="PT Sans"/>
              </a:rPr>
              <a:t>. </a:t>
            </a:r>
            <a:r>
              <a:rPr b="1" i="0" lang="en-US" sz="2800" u="none" cap="none" strike="noStrike">
                <a:solidFill>
                  <a:srgbClr val="000000"/>
                </a:solidFill>
                <a:latin typeface="PT Sans"/>
                <a:ea typeface="PT Sans"/>
                <a:cs typeface="PT Sans"/>
                <a:sym typeface="PT Sans"/>
              </a:rPr>
              <a:t>Explores how AI methodologies can bridge digital humanities and computational social sciences.</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PT Sans"/>
                <a:ea typeface="PT Sans"/>
                <a:cs typeface="PT Sans"/>
                <a:sym typeface="PT Sans"/>
              </a:rPr>
              <a:t>Ziems, Caleb, William Held, Omar Shaikh, Jiaao Chen, Zhehao Zhang, and Diyi Yang. “Can Large Language Models Transform Computational Social Science?” arXiv, February 26, 2024. </a:t>
            </a:r>
            <a:r>
              <a:rPr b="0" i="0" lang="en-US" sz="2800" u="sng" cap="none" strike="noStrike">
                <a:solidFill>
                  <a:srgbClr val="000000"/>
                </a:solidFill>
                <a:latin typeface="PT Sans"/>
                <a:ea typeface="PT Sans"/>
                <a:cs typeface="PT Sans"/>
                <a:sym typeface="PT Sans"/>
                <a:hlinkClick r:id="rId4">
                  <a:extLst>
                    <a:ext uri="{A12FA001-AC4F-418D-AE19-62706E023703}">
                      <ahyp:hlinkClr val="tx"/>
                    </a:ext>
                  </a:extLst>
                </a:hlinkClick>
              </a:rPr>
              <a:t>https://doi.org/10.48550/arXiv.2305.03514</a:t>
            </a:r>
            <a:r>
              <a:rPr b="0" i="0" lang="en-US" sz="2800" u="none" cap="none" strike="noStrike">
                <a:solidFill>
                  <a:srgbClr val="000000"/>
                </a:solidFill>
                <a:latin typeface="PT Sans"/>
                <a:ea typeface="PT Sans"/>
                <a:cs typeface="PT Sans"/>
                <a:sym typeface="PT Sans"/>
              </a:rPr>
              <a:t>. </a:t>
            </a:r>
            <a:r>
              <a:rPr b="1" i="0" lang="en-US" sz="2800" u="none" cap="none" strike="noStrike">
                <a:solidFill>
                  <a:srgbClr val="000000"/>
                </a:solidFill>
                <a:latin typeface="PT Sans"/>
                <a:ea typeface="PT Sans"/>
                <a:cs typeface="PT Sans"/>
                <a:sym typeface="PT Sans"/>
              </a:rPr>
              <a:t>Investigates the transformative potential of large language models in computational social science research.</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PT Sans"/>
                <a:ea typeface="PT Sans"/>
                <a:cs typeface="PT Sans"/>
                <a:sym typeface="PT Sans"/>
              </a:rPr>
              <a:t>Bail, Christopher A. “Can Generative AI Improve Social Science?” Proceedings of the National Academy of Sciences 121, no. 21 (May 21, 2024): e2314021121. </a:t>
            </a:r>
            <a:r>
              <a:rPr b="0" i="0" lang="en-US" sz="2800" u="sng" cap="none" strike="noStrike">
                <a:solidFill>
                  <a:srgbClr val="000000"/>
                </a:solidFill>
                <a:latin typeface="PT Sans"/>
                <a:ea typeface="PT Sans"/>
                <a:cs typeface="PT Sans"/>
                <a:sym typeface="PT Sans"/>
                <a:hlinkClick r:id="rId5">
                  <a:extLst>
                    <a:ext uri="{A12FA001-AC4F-418D-AE19-62706E023703}">
                      <ahyp:hlinkClr val="tx"/>
                    </a:ext>
                  </a:extLst>
                </a:hlinkClick>
              </a:rPr>
              <a:t>https://doi.org/10.1073/pnas.2314021121</a:t>
            </a:r>
            <a:r>
              <a:rPr b="0" i="0" lang="en-US" sz="2800" u="none" cap="none" strike="noStrike">
                <a:solidFill>
                  <a:srgbClr val="000000"/>
                </a:solidFill>
                <a:latin typeface="PT Sans"/>
                <a:ea typeface="PT Sans"/>
                <a:cs typeface="PT Sans"/>
                <a:sym typeface="PT Sans"/>
              </a:rPr>
              <a:t>. </a:t>
            </a:r>
            <a:r>
              <a:rPr b="1" i="0" lang="en-US" sz="2800" u="none" cap="none" strike="noStrike">
                <a:solidFill>
                  <a:srgbClr val="000000"/>
                </a:solidFill>
                <a:latin typeface="PT Sans"/>
                <a:ea typeface="PT Sans"/>
                <a:cs typeface="PT Sans"/>
                <a:sym typeface="PT Sans"/>
              </a:rPr>
              <a:t>Assesses the capacity of generative AI to advance social science research and methods.</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PT Sans"/>
                <a:ea typeface="PT Sans"/>
                <a:cs typeface="PT Sans"/>
                <a:sym typeface="PT Sans"/>
              </a:rPr>
              <a:t>Hoffmann, Manuel, Sam Boysel, Frank Nagle, Sida Peng, and Kevin Xu. “Generative AI and the Nature of Work.” SSRN Scholarly Paper. Rochester, NY: Social Science Research Network, October 27, 2024. </a:t>
            </a:r>
            <a:r>
              <a:rPr b="0" i="0" lang="en-US" sz="2800" u="sng" cap="none" strike="noStrike">
                <a:solidFill>
                  <a:srgbClr val="000000"/>
                </a:solidFill>
                <a:latin typeface="PT Sans"/>
                <a:ea typeface="PT Sans"/>
                <a:cs typeface="PT Sans"/>
                <a:sym typeface="PT Sans"/>
                <a:hlinkClick r:id="rId6">
                  <a:extLst>
                    <a:ext uri="{A12FA001-AC4F-418D-AE19-62706E023703}">
                      <ahyp:hlinkClr val="tx"/>
                    </a:ext>
                  </a:extLst>
                </a:hlinkClick>
              </a:rPr>
              <a:t>https://doi.org/10.2139/ssrn.5007084</a:t>
            </a:r>
            <a:r>
              <a:rPr b="0" i="0" lang="en-US" sz="2800" u="none" cap="none" strike="noStrike">
                <a:solidFill>
                  <a:srgbClr val="000000"/>
                </a:solidFill>
                <a:latin typeface="PT Sans"/>
                <a:ea typeface="PT Sans"/>
                <a:cs typeface="PT Sans"/>
                <a:sym typeface="PT Sans"/>
              </a:rPr>
              <a:t>. </a:t>
            </a:r>
            <a:r>
              <a:rPr b="1" i="0" lang="en-US" sz="2800" u="none" cap="none" strike="noStrike">
                <a:solidFill>
                  <a:srgbClr val="000000"/>
                </a:solidFill>
                <a:latin typeface="PT Sans"/>
                <a:ea typeface="PT Sans"/>
                <a:cs typeface="PT Sans"/>
                <a:sym typeface="PT Sans"/>
              </a:rPr>
              <a:t>Examines how generative AI could reshape work processes and job roles, analyzing future labor implications.</a:t>
            </a:r>
            <a:endParaRPr/>
          </a:p>
        </p:txBody>
      </p:sp>
      <p:sp>
        <p:nvSpPr>
          <p:cNvPr id="190" name="Google Shape;190;p29"/>
          <p:cNvSpPr txBox="1"/>
          <p:nvPr/>
        </p:nvSpPr>
        <p:spPr>
          <a:xfrm>
            <a:off x="13621407" y="3042603"/>
            <a:ext cx="9522372"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7200" u="none" cap="none" strike="noStrike">
                <a:solidFill>
                  <a:srgbClr val="000000"/>
                </a:solidFill>
                <a:highlight>
                  <a:srgbClr val="00FFFF"/>
                </a:highlight>
                <a:latin typeface="PT Sans"/>
                <a:ea typeface="PT Sans"/>
                <a:cs typeface="PT Sans"/>
                <a:sym typeface="PT Sans"/>
              </a:rPr>
              <a:t>What additional research have you found useful? Do these results fit with your experiences?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6" name="Google Shape;196;p30"/>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97" name="Google Shape;197;p30"/>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Research Lifecycles &amp; Workflows in Academia</a:t>
            </a:r>
            <a:endParaRPr>
              <a:latin typeface="PT Sans"/>
              <a:ea typeface="PT Sans"/>
              <a:cs typeface="PT Sans"/>
              <a:sym typeface="PT Sans"/>
            </a:endParaRPr>
          </a:p>
        </p:txBody>
      </p:sp>
      <p:pic>
        <p:nvPicPr>
          <p:cNvPr id="198" name="Google Shape;198;p30"/>
          <p:cNvPicPr preferRelativeResize="0"/>
          <p:nvPr/>
        </p:nvPicPr>
        <p:blipFill rotWithShape="1">
          <a:blip r:embed="rId3">
            <a:alphaModFix/>
          </a:blip>
          <a:srcRect b="0" l="0" r="0" t="0"/>
          <a:stretch/>
        </p:blipFill>
        <p:spPr>
          <a:xfrm>
            <a:off x="7169727" y="2096840"/>
            <a:ext cx="16893266" cy="8529119"/>
          </a:xfrm>
          <a:prstGeom prst="rect">
            <a:avLst/>
          </a:prstGeom>
          <a:noFill/>
          <a:ln>
            <a:noFill/>
          </a:ln>
        </p:spPr>
      </p:pic>
      <p:pic>
        <p:nvPicPr>
          <p:cNvPr id="199" name="Google Shape;199;p30">
            <a:hlinkClick r:id="rId4"/>
          </p:cNvPr>
          <p:cNvPicPr preferRelativeResize="0"/>
          <p:nvPr/>
        </p:nvPicPr>
        <p:blipFill rotWithShape="1">
          <a:blip r:embed="rId5">
            <a:alphaModFix/>
          </a:blip>
          <a:srcRect b="0" l="0" r="0" t="0"/>
          <a:stretch/>
        </p:blipFill>
        <p:spPr>
          <a:xfrm>
            <a:off x="425450" y="3553598"/>
            <a:ext cx="9499600" cy="9499600"/>
          </a:xfrm>
          <a:prstGeom prst="rect">
            <a:avLst/>
          </a:prstGeom>
          <a:noFill/>
          <a:ln>
            <a:noFill/>
          </a:ln>
        </p:spPr>
      </p:pic>
      <p:sp>
        <p:nvSpPr>
          <p:cNvPr id="200" name="Google Shape;200;p30"/>
          <p:cNvSpPr txBox="1"/>
          <p:nvPr/>
        </p:nvSpPr>
        <p:spPr>
          <a:xfrm>
            <a:off x="10855174" y="7420012"/>
            <a:ext cx="9522372" cy="56323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7200" u="none" cap="none" strike="noStrike">
                <a:solidFill>
                  <a:srgbClr val="000000"/>
                </a:solidFill>
                <a:highlight>
                  <a:srgbClr val="00FFFF"/>
                </a:highlight>
                <a:latin typeface="PT Sans"/>
                <a:ea typeface="PT Sans"/>
                <a:cs typeface="PT Sans"/>
                <a:sym typeface="PT Sans"/>
              </a:rPr>
              <a:t>How much do you intentionally use existing research workflows versus tailor to your needs?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p:nvPr/>
        </p:nvSpPr>
        <p:spPr>
          <a:xfrm>
            <a:off x="0" y="0"/>
            <a:ext cx="24384000" cy="137160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06" name="Google Shape;206;p31"/>
          <p:cNvSpPr txBox="1"/>
          <p:nvPr>
            <p:ph type="title"/>
          </p:nvPr>
        </p:nvSpPr>
        <p:spPr>
          <a:xfrm>
            <a:off x="287850" y="387375"/>
            <a:ext cx="23808300" cy="12549000"/>
          </a:xfrm>
          <a:prstGeom prst="rect">
            <a:avLst/>
          </a:prstGeom>
          <a:noFill/>
          <a:ln>
            <a:noFill/>
          </a:ln>
        </p:spPr>
        <p:txBody>
          <a:bodyPr anchorCtr="0" anchor="ctr" bIns="50800" lIns="50800" spcFirstLastPara="1" rIns="50800" wrap="square" tIns="50800">
            <a:normAutofit fontScale="90000"/>
          </a:bodyPr>
          <a:lstStyle/>
          <a:p>
            <a:pPr indent="0" lvl="0" marL="0" rtl="0" algn="ctr">
              <a:spcBef>
                <a:spcPts val="0"/>
              </a:spcBef>
              <a:spcAft>
                <a:spcPts val="0"/>
              </a:spcAft>
              <a:buClr>
                <a:srgbClr val="000000"/>
              </a:buClr>
              <a:buSzPct val="62500"/>
              <a:buFont typeface="Helvetica Neue"/>
              <a:buNone/>
            </a:pPr>
            <a:r>
              <a:rPr b="1" lang="en-US" sz="16000"/>
              <a:t>Part 2</a:t>
            </a:r>
            <a:br>
              <a:rPr b="1" lang="en-US" sz="16000"/>
            </a:br>
            <a:br>
              <a:rPr b="1" lang="en-US" sz="16000"/>
            </a:br>
            <a:r>
              <a:rPr b="1" lang="en-US" sz="16000">
                <a:highlight>
                  <a:srgbClr val="00FFFF"/>
                </a:highlight>
              </a:rPr>
              <a:t>Brainstorming</a:t>
            </a:r>
            <a:r>
              <a:rPr b="1" lang="en-US" sz="16000"/>
              <a:t> &amp; </a:t>
            </a:r>
            <a:r>
              <a:rPr b="1" lang="en-US" sz="16000">
                <a:highlight>
                  <a:srgbClr val="00FFFF"/>
                </a:highlight>
              </a:rPr>
              <a:t>Exploring</a:t>
            </a:r>
            <a:r>
              <a:rPr b="1" lang="en-US" sz="16000"/>
              <a:t> Research Questions </a:t>
            </a:r>
            <a:br>
              <a:rPr b="1" lang="en-US" sz="16000"/>
            </a:br>
            <a:r>
              <a:rPr b="1" lang="en-US" sz="16000"/>
              <a:t>with AI</a:t>
            </a:r>
            <a:br>
              <a:rPr b="1" lang="en-US" sz="16000"/>
            </a:br>
            <a:endParaRPr b="1" sz="16000">
              <a:latin typeface="PT Sans"/>
              <a:ea typeface="PT Sans"/>
              <a:cs typeface="PT Sans"/>
              <a:sym typeface="PT Sans"/>
            </a:endParaRPr>
          </a:p>
        </p:txBody>
      </p:sp>
      <p:sp>
        <p:nvSpPr>
          <p:cNvPr id="207" name="Google Shape;207;p31"/>
          <p:cNvSpPr txBox="1"/>
          <p:nvPr/>
        </p:nvSpPr>
        <p:spPr>
          <a:xfrm>
            <a:off x="-567610" y="11123325"/>
            <a:ext cx="24951600" cy="193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6000" u="none" cap="none" strike="noStrike">
                <a:solidFill>
                  <a:srgbClr val="000000"/>
                </a:solidFill>
                <a:latin typeface="PT Sans"/>
                <a:ea typeface="PT Sans"/>
                <a:cs typeface="PT Sans"/>
                <a:sym typeface="PT Sans"/>
              </a:rPr>
              <a:t>How do we begin integrating AI into our research workflows? </a:t>
            </a:r>
            <a:endParaRPr/>
          </a:p>
          <a:p>
            <a:pPr indent="0" lvl="0" marL="0" marR="0" rtl="0" algn="l">
              <a:lnSpc>
                <a:spcPct val="100000"/>
              </a:lnSpc>
              <a:spcBef>
                <a:spcPts val="0"/>
              </a:spcBef>
              <a:spcAft>
                <a:spcPts val="0"/>
              </a:spcAft>
              <a:buNone/>
            </a:pPr>
            <a:r>
              <a:t/>
            </a:r>
            <a:endParaRPr b="0" i="1" sz="6000" u="none" cap="none" strike="noStrike">
              <a:solidFill>
                <a:srgbClr val="000000"/>
              </a:solidFill>
              <a:highlight>
                <a:srgbClr val="00FFFF"/>
              </a:highlight>
              <a:latin typeface="PT Sans"/>
              <a:ea typeface="PT Sans"/>
              <a:cs typeface="PT Sans"/>
              <a:sym typeface="P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3" name="Google Shape;213;p32"/>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4" name="Google Shape;214;p32"/>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Brainstorming With AI</a:t>
            </a:r>
            <a:endParaRPr>
              <a:latin typeface="PT Sans"/>
              <a:ea typeface="PT Sans"/>
              <a:cs typeface="PT Sans"/>
              <a:sym typeface="PT Sans"/>
            </a:endParaRPr>
          </a:p>
        </p:txBody>
      </p:sp>
      <p:pic>
        <p:nvPicPr>
          <p:cNvPr id="215" name="Google Shape;215;p32"/>
          <p:cNvPicPr preferRelativeResize="0"/>
          <p:nvPr/>
        </p:nvPicPr>
        <p:blipFill>
          <a:blip r:embed="rId3">
            <a:alphaModFix/>
          </a:blip>
          <a:stretch>
            <a:fillRect/>
          </a:stretch>
        </p:blipFill>
        <p:spPr>
          <a:xfrm>
            <a:off x="425450" y="2096777"/>
            <a:ext cx="9753600" cy="7648575"/>
          </a:xfrm>
          <a:prstGeom prst="rect">
            <a:avLst/>
          </a:prstGeom>
          <a:noFill/>
          <a:ln>
            <a:noFill/>
          </a:ln>
        </p:spPr>
      </p:pic>
      <p:pic>
        <p:nvPicPr>
          <p:cNvPr id="216" name="Google Shape;216;p32"/>
          <p:cNvPicPr preferRelativeResize="0"/>
          <p:nvPr/>
        </p:nvPicPr>
        <p:blipFill>
          <a:blip r:embed="rId4">
            <a:alphaModFix/>
          </a:blip>
          <a:stretch>
            <a:fillRect/>
          </a:stretch>
        </p:blipFill>
        <p:spPr>
          <a:xfrm>
            <a:off x="7116850" y="5644952"/>
            <a:ext cx="6686550" cy="7762875"/>
          </a:xfrm>
          <a:prstGeom prst="rect">
            <a:avLst/>
          </a:prstGeom>
          <a:noFill/>
          <a:ln>
            <a:noFill/>
          </a:ln>
        </p:spPr>
      </p:pic>
      <p:pic>
        <p:nvPicPr>
          <p:cNvPr id="217" name="Google Shape;217;p32"/>
          <p:cNvPicPr preferRelativeResize="0"/>
          <p:nvPr/>
        </p:nvPicPr>
        <p:blipFill>
          <a:blip r:embed="rId5">
            <a:alphaModFix/>
          </a:blip>
          <a:stretch>
            <a:fillRect/>
          </a:stretch>
        </p:blipFill>
        <p:spPr>
          <a:xfrm>
            <a:off x="12386950" y="1268652"/>
            <a:ext cx="8096250" cy="5943600"/>
          </a:xfrm>
          <a:prstGeom prst="rect">
            <a:avLst/>
          </a:prstGeom>
          <a:noFill/>
          <a:ln>
            <a:noFill/>
          </a:ln>
        </p:spPr>
      </p:pic>
      <p:pic>
        <p:nvPicPr>
          <p:cNvPr id="218" name="Google Shape;218;p32"/>
          <p:cNvPicPr preferRelativeResize="0"/>
          <p:nvPr/>
        </p:nvPicPr>
        <p:blipFill>
          <a:blip r:embed="rId6">
            <a:alphaModFix/>
          </a:blip>
          <a:stretch>
            <a:fillRect/>
          </a:stretch>
        </p:blipFill>
        <p:spPr>
          <a:xfrm>
            <a:off x="13803400" y="7840902"/>
            <a:ext cx="9753600" cy="5448300"/>
          </a:xfrm>
          <a:prstGeom prst="rect">
            <a:avLst/>
          </a:prstGeom>
          <a:noFill/>
          <a:ln>
            <a:noFill/>
          </a:ln>
        </p:spPr>
      </p:pic>
      <p:sp>
        <p:nvSpPr>
          <p:cNvPr id="219" name="Google Shape;219;p32"/>
          <p:cNvSpPr txBox="1"/>
          <p:nvPr/>
        </p:nvSpPr>
        <p:spPr>
          <a:xfrm>
            <a:off x="541099" y="7212251"/>
            <a:ext cx="9522300" cy="452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1" lang="en-US" sz="7200">
                <a:highlight>
                  <a:srgbClr val="00FFFF"/>
                </a:highlight>
                <a:latin typeface="PT Sans"/>
                <a:ea typeface="PT Sans"/>
                <a:cs typeface="PT Sans"/>
                <a:sym typeface="PT Sans"/>
              </a:rPr>
              <a:t>Lots of frameworks and approaches exist  for developing research questions &amp; topics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5" name="Google Shape;225;p33"/>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6" name="Google Shape;226;p33"/>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Brainstorming With AI</a:t>
            </a:r>
            <a:endParaRPr>
              <a:latin typeface="PT Sans"/>
              <a:ea typeface="PT Sans"/>
              <a:cs typeface="PT Sans"/>
              <a:sym typeface="PT Sans"/>
            </a:endParaRPr>
          </a:p>
        </p:txBody>
      </p:sp>
      <p:sp>
        <p:nvSpPr>
          <p:cNvPr id="227" name="Google Shape;227;p33"/>
          <p:cNvSpPr txBox="1"/>
          <p:nvPr/>
        </p:nvSpPr>
        <p:spPr>
          <a:xfrm>
            <a:off x="601775" y="2576175"/>
            <a:ext cx="12425100" cy="1003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3800">
                <a:latin typeface="PT Sans"/>
                <a:ea typeface="PT Sans"/>
                <a:cs typeface="PT Sans"/>
                <a:sym typeface="PT Sans"/>
              </a:rPr>
              <a:t>Today focusing on two scenarios: </a:t>
            </a:r>
            <a:endParaRPr sz="3800">
              <a:latin typeface="PT Sans"/>
              <a:ea typeface="PT Sans"/>
              <a:cs typeface="PT Sans"/>
              <a:sym typeface="PT Sans"/>
            </a:endParaRPr>
          </a:p>
          <a:p>
            <a:pPr indent="-469900" lvl="0" marL="457200" marR="0" rtl="0" algn="l">
              <a:lnSpc>
                <a:spcPct val="100000"/>
              </a:lnSpc>
              <a:spcBef>
                <a:spcPts val="0"/>
              </a:spcBef>
              <a:spcAft>
                <a:spcPts val="0"/>
              </a:spcAft>
              <a:buSzPts val="3800"/>
              <a:buFont typeface="PT Sans"/>
              <a:buAutoNum type="arabicPeriod"/>
            </a:pPr>
            <a:r>
              <a:rPr lang="en-US" sz="3800">
                <a:latin typeface="PT Sans"/>
                <a:ea typeface="PT Sans"/>
                <a:cs typeface="PT Sans"/>
                <a:sym typeface="PT Sans"/>
              </a:rPr>
              <a:t>OPEN HORIZONS</a:t>
            </a:r>
            <a:endParaRPr sz="3800">
              <a:latin typeface="PT Sans"/>
              <a:ea typeface="PT Sans"/>
              <a:cs typeface="PT Sans"/>
              <a:sym typeface="PT Sans"/>
            </a:endParaRPr>
          </a:p>
          <a:p>
            <a:pPr indent="-469900" lvl="1" marL="914400" marR="0" rtl="0" algn="l">
              <a:lnSpc>
                <a:spcPct val="100000"/>
              </a:lnSpc>
              <a:spcBef>
                <a:spcPts val="0"/>
              </a:spcBef>
              <a:spcAft>
                <a:spcPts val="0"/>
              </a:spcAft>
              <a:buSzPts val="3800"/>
              <a:buFont typeface="PT Sans"/>
              <a:buChar char="○"/>
            </a:pPr>
            <a:r>
              <a:rPr lang="en-US" sz="3800">
                <a:latin typeface="PT Sans"/>
                <a:ea typeface="PT Sans"/>
                <a:cs typeface="PT Sans"/>
                <a:sym typeface="PT Sans"/>
              </a:rPr>
              <a:t>In this situation, we don’t have a predefined initial research question. Instead, we might have some resources or a broad area of expertise, and we are looking for suggestions on how to proceed without giving AI as much guidance or constraints, so we are using it to help us navigate the open horizon of possibilities.</a:t>
            </a:r>
            <a:endParaRPr sz="3800">
              <a:latin typeface="PT Sans"/>
              <a:ea typeface="PT Sans"/>
              <a:cs typeface="PT Sans"/>
              <a:sym typeface="PT Sans"/>
            </a:endParaRPr>
          </a:p>
          <a:p>
            <a:pPr indent="-469900" lvl="0" marL="457200" marR="0" rtl="0" algn="l">
              <a:lnSpc>
                <a:spcPct val="100000"/>
              </a:lnSpc>
              <a:spcBef>
                <a:spcPts val="0"/>
              </a:spcBef>
              <a:spcAft>
                <a:spcPts val="0"/>
              </a:spcAft>
              <a:buSzPts val="3800"/>
              <a:buFont typeface="PT Sans"/>
              <a:buAutoNum type="arabicPeriod"/>
            </a:pPr>
            <a:r>
              <a:rPr lang="en-US" sz="3800">
                <a:latin typeface="PT Sans"/>
                <a:ea typeface="PT Sans"/>
                <a:cs typeface="PT Sans"/>
                <a:sym typeface="PT Sans"/>
              </a:rPr>
              <a:t>BLANK PAGE</a:t>
            </a:r>
            <a:endParaRPr sz="3800">
              <a:latin typeface="PT Sans"/>
              <a:ea typeface="PT Sans"/>
              <a:cs typeface="PT Sans"/>
              <a:sym typeface="PT Sans"/>
            </a:endParaRPr>
          </a:p>
          <a:p>
            <a:pPr indent="-469900" lvl="1" marL="914400" marR="0" rtl="0" algn="l">
              <a:lnSpc>
                <a:spcPct val="100000"/>
              </a:lnSpc>
              <a:spcBef>
                <a:spcPts val="0"/>
              </a:spcBef>
              <a:spcAft>
                <a:spcPts val="0"/>
              </a:spcAft>
              <a:buSzPts val="3800"/>
              <a:buFont typeface="PT Sans"/>
              <a:buChar char="○"/>
            </a:pPr>
            <a:r>
              <a:rPr lang="en-US" sz="3800">
                <a:latin typeface="PT Sans"/>
                <a:ea typeface="PT Sans"/>
                <a:cs typeface="PT Sans"/>
                <a:sym typeface="PT Sans"/>
              </a:rPr>
              <a:t>In this situation, we might have an inkling of a research question or topic, but are likely very new to the space and so are looking for guidance on how to proceed but within an area we have already defined. We are using the chatbot to essentially fill in the blank page for us and use that as a starting point for refining our research question.</a:t>
            </a:r>
            <a:endParaRPr sz="3800">
              <a:latin typeface="PT Sans"/>
              <a:ea typeface="PT Sans"/>
              <a:cs typeface="PT Sans"/>
              <a:sym typeface="PT Sans"/>
            </a:endParaRPr>
          </a:p>
        </p:txBody>
      </p:sp>
      <p:pic>
        <p:nvPicPr>
          <p:cNvPr id="228" name="Google Shape;228;p33"/>
          <p:cNvPicPr preferRelativeResize="0"/>
          <p:nvPr/>
        </p:nvPicPr>
        <p:blipFill>
          <a:blip r:embed="rId3">
            <a:alphaModFix/>
          </a:blip>
          <a:stretch>
            <a:fillRect/>
          </a:stretch>
        </p:blipFill>
        <p:spPr>
          <a:xfrm>
            <a:off x="13779867" y="216099"/>
            <a:ext cx="10355206" cy="13283801"/>
          </a:xfrm>
          <a:prstGeom prst="rect">
            <a:avLst/>
          </a:prstGeom>
          <a:noFill/>
          <a:ln>
            <a:noFill/>
          </a:ln>
        </p:spPr>
      </p:pic>
      <p:sp>
        <p:nvSpPr>
          <p:cNvPr id="229" name="Google Shape;229;p33"/>
          <p:cNvSpPr txBox="1"/>
          <p:nvPr/>
        </p:nvSpPr>
        <p:spPr>
          <a:xfrm>
            <a:off x="17341100" y="663675"/>
            <a:ext cx="6377400" cy="2308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i="1" lang="en-US" sz="3600">
                <a:highlight>
                  <a:srgbClr val="00FFFF"/>
                </a:highlight>
                <a:latin typeface="PT Sans"/>
                <a:ea typeface="PT Sans"/>
                <a:cs typeface="PT Sans"/>
                <a:sym typeface="PT Sans"/>
              </a:rPr>
              <a:t>This topic will be covered more in-depth with Justin Wadland’s breakout group on </a:t>
            </a:r>
            <a:endParaRPr i="1" sz="3600">
              <a:highlight>
                <a:srgbClr val="00FFFF"/>
              </a:highlight>
              <a:latin typeface="PT Sans"/>
              <a:ea typeface="PT Sans"/>
              <a:cs typeface="PT Sans"/>
              <a:sym typeface="PT Sans"/>
            </a:endParaRPr>
          </a:p>
          <a:p>
            <a:pPr indent="0" lvl="0" marL="0" marR="0" rtl="0" algn="r">
              <a:lnSpc>
                <a:spcPct val="100000"/>
              </a:lnSpc>
              <a:spcBef>
                <a:spcPts val="0"/>
              </a:spcBef>
              <a:spcAft>
                <a:spcPts val="0"/>
              </a:spcAft>
              <a:buNone/>
            </a:pPr>
            <a:r>
              <a:rPr i="1" lang="en-US" sz="3600">
                <a:highlight>
                  <a:srgbClr val="00FFFF"/>
                </a:highlight>
                <a:latin typeface="PT Sans"/>
                <a:ea typeface="PT Sans"/>
                <a:cs typeface="PT Sans"/>
                <a:sym typeface="PT Sans"/>
              </a:rPr>
              <a:t>AI for Project Brainstorming </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35" name="Google Shape;235;p34"/>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36" name="Google Shape;236;p34"/>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How to Start Using AI? The Rise of the Chatbots</a:t>
            </a:r>
            <a:endParaRPr>
              <a:latin typeface="PT Sans"/>
              <a:ea typeface="PT Sans"/>
              <a:cs typeface="PT Sans"/>
              <a:sym typeface="PT Sans"/>
            </a:endParaRPr>
          </a:p>
        </p:txBody>
      </p:sp>
      <p:pic>
        <p:nvPicPr>
          <p:cNvPr id="237" name="Google Shape;237;p34"/>
          <p:cNvPicPr preferRelativeResize="0"/>
          <p:nvPr/>
        </p:nvPicPr>
        <p:blipFill>
          <a:blip r:embed="rId3">
            <a:alphaModFix/>
          </a:blip>
          <a:stretch>
            <a:fillRect/>
          </a:stretch>
        </p:blipFill>
        <p:spPr>
          <a:xfrm>
            <a:off x="425450" y="2717700"/>
            <a:ext cx="6522976" cy="4229951"/>
          </a:xfrm>
          <a:prstGeom prst="rect">
            <a:avLst/>
          </a:prstGeom>
          <a:noFill/>
          <a:ln>
            <a:noFill/>
          </a:ln>
        </p:spPr>
      </p:pic>
      <p:pic>
        <p:nvPicPr>
          <p:cNvPr descr="How Data Happened | Chris Wiggins, Matthew L Jones | W. W. Norton &amp; Company" id="238" name="Google Shape;238;p34">
            <a:hlinkClick r:id="rId4"/>
          </p:cNvPr>
          <p:cNvPicPr preferRelativeResize="0"/>
          <p:nvPr/>
        </p:nvPicPr>
        <p:blipFill rotWithShape="1">
          <a:blip r:embed="rId5">
            <a:alphaModFix/>
          </a:blip>
          <a:srcRect b="0" l="0" r="0" t="0"/>
          <a:stretch/>
        </p:blipFill>
        <p:spPr>
          <a:xfrm>
            <a:off x="2459096" y="5878726"/>
            <a:ext cx="4771779" cy="7157669"/>
          </a:xfrm>
          <a:prstGeom prst="rect">
            <a:avLst/>
          </a:prstGeom>
          <a:noFill/>
          <a:ln>
            <a:noFill/>
          </a:ln>
        </p:spPr>
      </p:pic>
      <p:pic>
        <p:nvPicPr>
          <p:cNvPr descr="The Evolution of AI Writing Models: From GPT-2 to the Future" id="239" name="Google Shape;239;p34"/>
          <p:cNvPicPr preferRelativeResize="0"/>
          <p:nvPr/>
        </p:nvPicPr>
        <p:blipFill rotWithShape="1">
          <a:blip r:embed="rId6">
            <a:alphaModFix/>
          </a:blip>
          <a:srcRect b="0" l="0" r="0" t="0"/>
          <a:stretch/>
        </p:blipFill>
        <p:spPr>
          <a:xfrm>
            <a:off x="7395875" y="2417275"/>
            <a:ext cx="16988126" cy="801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5" name="Google Shape;245;p35"/>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46" name="Google Shape;246;p35"/>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The Basics of Chatbots</a:t>
            </a:r>
            <a:endParaRPr>
              <a:latin typeface="PT Sans"/>
              <a:ea typeface="PT Sans"/>
              <a:cs typeface="PT Sans"/>
              <a:sym typeface="PT Sans"/>
            </a:endParaRPr>
          </a:p>
        </p:txBody>
      </p:sp>
      <p:grpSp>
        <p:nvGrpSpPr>
          <p:cNvPr id="247" name="Google Shape;247;p35"/>
          <p:cNvGrpSpPr/>
          <p:nvPr/>
        </p:nvGrpSpPr>
        <p:grpSpPr>
          <a:xfrm>
            <a:off x="13087600" y="1292952"/>
            <a:ext cx="12114300" cy="11130066"/>
            <a:chOff x="11844350" y="2249177"/>
            <a:chExt cx="12114300" cy="11130066"/>
          </a:xfrm>
        </p:grpSpPr>
        <p:pic>
          <p:nvPicPr>
            <p:cNvPr id="248" name="Google Shape;248;p35"/>
            <p:cNvPicPr preferRelativeResize="0"/>
            <p:nvPr/>
          </p:nvPicPr>
          <p:blipFill>
            <a:blip r:embed="rId3">
              <a:alphaModFix/>
            </a:blip>
            <a:stretch>
              <a:fillRect/>
            </a:stretch>
          </p:blipFill>
          <p:spPr>
            <a:xfrm>
              <a:off x="11844350" y="2249177"/>
              <a:ext cx="11010227" cy="11130066"/>
            </a:xfrm>
            <a:prstGeom prst="rect">
              <a:avLst/>
            </a:prstGeom>
            <a:noFill/>
            <a:ln>
              <a:noFill/>
            </a:ln>
          </p:spPr>
        </p:pic>
        <p:sp>
          <p:nvSpPr>
            <p:cNvPr id="249" name="Google Shape;249;p35"/>
            <p:cNvSpPr txBox="1"/>
            <p:nvPr/>
          </p:nvSpPr>
          <p:spPr>
            <a:xfrm>
              <a:off x="19196150" y="3619500"/>
              <a:ext cx="47625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0000"/>
                  </a:solidFill>
                  <a:latin typeface="PT Sans"/>
                  <a:ea typeface="PT Sans"/>
                  <a:cs typeface="PT Sans"/>
                  <a:sym typeface="PT Sans"/>
                </a:rPr>
                <a:t>PROMPT FROM USER</a:t>
              </a:r>
              <a:endParaRPr b="1" sz="2400">
                <a:solidFill>
                  <a:srgbClr val="FF0000"/>
                </a:solidFill>
                <a:latin typeface="PT Sans"/>
                <a:ea typeface="PT Sans"/>
                <a:cs typeface="PT Sans"/>
                <a:sym typeface="PT Sans"/>
              </a:endParaRPr>
            </a:p>
          </p:txBody>
        </p:sp>
        <p:sp>
          <p:nvSpPr>
            <p:cNvPr id="250" name="Google Shape;250;p35"/>
            <p:cNvSpPr txBox="1"/>
            <p:nvPr/>
          </p:nvSpPr>
          <p:spPr>
            <a:xfrm>
              <a:off x="16038600" y="2277750"/>
              <a:ext cx="47625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0000"/>
                  </a:solidFill>
                  <a:latin typeface="PT Sans"/>
                  <a:ea typeface="PT Sans"/>
                  <a:cs typeface="PT Sans"/>
                  <a:sym typeface="PT Sans"/>
                </a:rPr>
                <a:t>SELECTED CHATBOT &amp; MODEL </a:t>
              </a:r>
              <a:endParaRPr b="1" sz="2400">
                <a:solidFill>
                  <a:srgbClr val="FF0000"/>
                </a:solidFill>
                <a:latin typeface="PT Sans"/>
                <a:ea typeface="PT Sans"/>
                <a:cs typeface="PT Sans"/>
                <a:sym typeface="PT Sans"/>
              </a:endParaRPr>
            </a:p>
          </p:txBody>
        </p:sp>
        <p:sp>
          <p:nvSpPr>
            <p:cNvPr id="251" name="Google Shape;251;p35"/>
            <p:cNvSpPr txBox="1"/>
            <p:nvPr/>
          </p:nvSpPr>
          <p:spPr>
            <a:xfrm>
              <a:off x="12023800" y="4025575"/>
              <a:ext cx="47625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0000"/>
                  </a:solidFill>
                  <a:latin typeface="PT Sans"/>
                  <a:ea typeface="PT Sans"/>
                  <a:cs typeface="PT Sans"/>
                  <a:sym typeface="PT Sans"/>
                </a:rPr>
                <a:t>MODEL RESPONSE</a:t>
              </a:r>
              <a:endParaRPr b="1" sz="2400">
                <a:solidFill>
                  <a:srgbClr val="FF0000"/>
                </a:solidFill>
                <a:latin typeface="PT Sans"/>
                <a:ea typeface="PT Sans"/>
                <a:cs typeface="PT Sans"/>
                <a:sym typeface="PT Sans"/>
              </a:endParaRPr>
            </a:p>
          </p:txBody>
        </p:sp>
      </p:grpSp>
      <p:sp>
        <p:nvSpPr>
          <p:cNvPr id="252" name="Google Shape;252;p35"/>
          <p:cNvSpPr txBox="1"/>
          <p:nvPr/>
        </p:nvSpPr>
        <p:spPr>
          <a:xfrm>
            <a:off x="425450" y="1970500"/>
            <a:ext cx="11865000" cy="5738700"/>
          </a:xfrm>
          <a:prstGeom prst="rect">
            <a:avLst/>
          </a:prstGeom>
          <a:noFill/>
          <a:ln>
            <a:noFill/>
          </a:ln>
        </p:spPr>
        <p:txBody>
          <a:bodyPr anchorCtr="0" anchor="t" bIns="91425" lIns="91425" spcFirstLastPara="1" rIns="91425" wrap="square" tIns="91425">
            <a:noAutofit/>
          </a:bodyPr>
          <a:lstStyle/>
          <a:p>
            <a:pPr indent="-463550" lvl="0" marL="457200" rtl="0" algn="l">
              <a:spcBef>
                <a:spcPts val="0"/>
              </a:spcBef>
              <a:spcAft>
                <a:spcPts val="0"/>
              </a:spcAft>
              <a:buSzPts val="3700"/>
              <a:buFont typeface="PT Sans"/>
              <a:buChar char="●"/>
            </a:pPr>
            <a:r>
              <a:rPr b="1" lang="en-US" sz="3700">
                <a:latin typeface="PT Sans"/>
                <a:ea typeface="PT Sans"/>
                <a:cs typeface="PT Sans"/>
                <a:sym typeface="PT Sans"/>
              </a:rPr>
              <a:t>AI, Chatbots, and LLMs Are Distinct</a:t>
            </a:r>
            <a:endParaRPr b="1" sz="3700">
              <a:latin typeface="PT Sans"/>
              <a:ea typeface="PT Sans"/>
              <a:cs typeface="PT Sans"/>
              <a:sym typeface="PT Sans"/>
            </a:endParaRPr>
          </a:p>
          <a:p>
            <a:pPr indent="-463550" lvl="1" marL="914400" rtl="0" algn="l">
              <a:spcBef>
                <a:spcPts val="0"/>
              </a:spcBef>
              <a:spcAft>
                <a:spcPts val="0"/>
              </a:spcAft>
              <a:buSzPts val="3700"/>
              <a:buFont typeface="PT Sans"/>
              <a:buChar char="○"/>
            </a:pPr>
            <a:r>
              <a:rPr lang="en-US" sz="3700">
                <a:latin typeface="PT Sans"/>
                <a:ea typeface="PT Sans"/>
                <a:cs typeface="PT Sans"/>
                <a:sym typeface="PT Sans"/>
              </a:rPr>
              <a:t>AI is a broad field, LLMs (</a:t>
            </a:r>
            <a:r>
              <a:rPr b="1" lang="en-US" sz="3700">
                <a:latin typeface="PT Sans"/>
                <a:ea typeface="PT Sans"/>
                <a:cs typeface="PT Sans"/>
                <a:sym typeface="PT Sans"/>
              </a:rPr>
              <a:t>Large Language Models</a:t>
            </a:r>
            <a:r>
              <a:rPr lang="en-US" sz="3700">
                <a:latin typeface="PT Sans"/>
                <a:ea typeface="PT Sans"/>
                <a:cs typeface="PT Sans"/>
                <a:sym typeface="PT Sans"/>
              </a:rPr>
              <a:t>) are a type of AI, and chatbots are just one way to interact with LLMs.</a:t>
            </a:r>
            <a:endParaRPr sz="3700">
              <a:latin typeface="PT Sans"/>
              <a:ea typeface="PT Sans"/>
              <a:cs typeface="PT Sans"/>
              <a:sym typeface="PT Sans"/>
            </a:endParaRPr>
          </a:p>
          <a:p>
            <a:pPr indent="-463550" lvl="1" marL="914400" rtl="0" algn="l">
              <a:spcBef>
                <a:spcPts val="0"/>
              </a:spcBef>
              <a:spcAft>
                <a:spcPts val="0"/>
              </a:spcAft>
              <a:buSzPts val="3700"/>
              <a:buFont typeface="PT Sans"/>
              <a:buChar char="○"/>
            </a:pPr>
            <a:r>
              <a:rPr b="1" lang="en-US" sz="3700">
                <a:latin typeface="PT Sans"/>
                <a:ea typeface="PT Sans"/>
                <a:cs typeface="PT Sans"/>
                <a:sym typeface="PT Sans"/>
              </a:rPr>
              <a:t>ChatGPT</a:t>
            </a:r>
            <a:r>
              <a:rPr lang="en-US" sz="3700">
                <a:latin typeface="PT Sans"/>
                <a:ea typeface="PT Sans"/>
                <a:cs typeface="PT Sans"/>
                <a:sym typeface="PT Sans"/>
              </a:rPr>
              <a:t> is a chatbot that uses OpenAI’s LLMs, but LLMs can also be used in search engines, coding tools, and more.</a:t>
            </a:r>
            <a:endParaRPr sz="3700">
              <a:latin typeface="PT Sans"/>
              <a:ea typeface="PT Sans"/>
              <a:cs typeface="PT Sans"/>
              <a:sym typeface="PT Sans"/>
            </a:endParaRPr>
          </a:p>
          <a:p>
            <a:pPr indent="-463550" lvl="0" marL="457200" rtl="0" algn="l">
              <a:spcBef>
                <a:spcPts val="0"/>
              </a:spcBef>
              <a:spcAft>
                <a:spcPts val="0"/>
              </a:spcAft>
              <a:buSzPts val="3700"/>
              <a:buFont typeface="PT Sans"/>
              <a:buChar char="●"/>
            </a:pPr>
            <a:r>
              <a:rPr b="1" lang="en-US" sz="3700">
                <a:latin typeface="PT Sans"/>
                <a:ea typeface="PT Sans"/>
                <a:cs typeface="PT Sans"/>
                <a:sym typeface="PT Sans"/>
              </a:rPr>
              <a:t>Chatbots Are Interfaces, Not the AI Itself</a:t>
            </a:r>
            <a:endParaRPr b="1" sz="3700">
              <a:latin typeface="PT Sans"/>
              <a:ea typeface="PT Sans"/>
              <a:cs typeface="PT Sans"/>
              <a:sym typeface="PT Sans"/>
            </a:endParaRPr>
          </a:p>
          <a:p>
            <a:pPr indent="-463550" lvl="1" marL="914400" rtl="0" algn="l">
              <a:spcBef>
                <a:spcPts val="0"/>
              </a:spcBef>
              <a:spcAft>
                <a:spcPts val="0"/>
              </a:spcAft>
              <a:buSzPts val="3700"/>
              <a:buFont typeface="PT Sans"/>
              <a:buChar char="○"/>
            </a:pPr>
            <a:r>
              <a:rPr lang="en-US" sz="3700">
                <a:latin typeface="PT Sans"/>
                <a:ea typeface="PT Sans"/>
                <a:cs typeface="PT Sans"/>
                <a:sym typeface="PT Sans"/>
              </a:rPr>
              <a:t>They provide a way to access LLMs, but the model exists separately. You can use the same GPT-4 model via ChatGPT, Microsoft Copilot, or even a local AI setup.</a:t>
            </a:r>
            <a:endParaRPr sz="3700">
              <a:latin typeface="PT Sans"/>
              <a:ea typeface="PT Sans"/>
              <a:cs typeface="PT Sans"/>
              <a:sym typeface="PT Sans"/>
            </a:endParaRPr>
          </a:p>
          <a:p>
            <a:pPr indent="-463550" lvl="0" marL="457200" rtl="0" algn="l">
              <a:spcBef>
                <a:spcPts val="0"/>
              </a:spcBef>
              <a:spcAft>
                <a:spcPts val="0"/>
              </a:spcAft>
              <a:buSzPts val="3700"/>
              <a:buFont typeface="PT Sans"/>
              <a:buChar char="●"/>
            </a:pPr>
            <a:r>
              <a:rPr b="1" lang="en-US" sz="3700">
                <a:latin typeface="PT Sans"/>
                <a:ea typeface="PT Sans"/>
                <a:cs typeface="PT Sans"/>
                <a:sym typeface="PT Sans"/>
              </a:rPr>
              <a:t>Chatbots Are Becoming Multi-Modal</a:t>
            </a:r>
            <a:endParaRPr b="1" sz="3700">
              <a:latin typeface="PT Sans"/>
              <a:ea typeface="PT Sans"/>
              <a:cs typeface="PT Sans"/>
              <a:sym typeface="PT Sans"/>
            </a:endParaRPr>
          </a:p>
          <a:p>
            <a:pPr indent="-463550" lvl="1" marL="914400" rtl="0" algn="l">
              <a:spcBef>
                <a:spcPts val="0"/>
              </a:spcBef>
              <a:spcAft>
                <a:spcPts val="0"/>
              </a:spcAft>
              <a:buSzPts val="3700"/>
              <a:buFont typeface="PT Sans"/>
              <a:buChar char="○"/>
            </a:pPr>
            <a:r>
              <a:rPr lang="en-US" sz="3700">
                <a:latin typeface="PT Sans"/>
                <a:ea typeface="PT Sans"/>
                <a:cs typeface="PT Sans"/>
                <a:sym typeface="PT Sans"/>
              </a:rPr>
              <a:t>Many now accept not just text but also images, audio, and even video as inputs.</a:t>
            </a:r>
            <a:endParaRPr sz="3700">
              <a:latin typeface="PT Sans"/>
              <a:ea typeface="PT Sans"/>
              <a:cs typeface="PT Sans"/>
              <a:sym typeface="PT Sans"/>
            </a:endParaRPr>
          </a:p>
          <a:p>
            <a:pPr indent="-463550" lvl="0" marL="457200" rtl="0" algn="l">
              <a:spcBef>
                <a:spcPts val="0"/>
              </a:spcBef>
              <a:spcAft>
                <a:spcPts val="0"/>
              </a:spcAft>
              <a:buSzPts val="3700"/>
              <a:buFont typeface="PT Sans"/>
              <a:buChar char="●"/>
            </a:pPr>
            <a:r>
              <a:rPr b="1" lang="en-US" sz="3700">
                <a:latin typeface="PT Sans"/>
                <a:ea typeface="PT Sans"/>
                <a:cs typeface="PT Sans"/>
                <a:sym typeface="PT Sans"/>
              </a:rPr>
              <a:t>Chatbot Models Can Be Swapped</a:t>
            </a:r>
            <a:endParaRPr b="1" sz="3700">
              <a:latin typeface="PT Sans"/>
              <a:ea typeface="PT Sans"/>
              <a:cs typeface="PT Sans"/>
              <a:sym typeface="PT Sans"/>
            </a:endParaRPr>
          </a:p>
          <a:p>
            <a:pPr indent="-463550" lvl="1" marL="914400" rtl="0" algn="l">
              <a:spcBef>
                <a:spcPts val="0"/>
              </a:spcBef>
              <a:spcAft>
                <a:spcPts val="0"/>
              </a:spcAft>
              <a:buSzPts val="3700"/>
              <a:buFont typeface="PT Sans"/>
              <a:buChar char="○"/>
            </a:pPr>
            <a:r>
              <a:rPr lang="en-US" sz="3700">
                <a:latin typeface="PT Sans"/>
                <a:ea typeface="PT Sans"/>
                <a:cs typeface="PT Sans"/>
                <a:sym typeface="PT Sans"/>
              </a:rPr>
              <a:t>Some chatbots let you choose between different models, which affects speed, accuracy, and capabilities.</a:t>
            </a:r>
            <a:endParaRPr sz="3700">
              <a:latin typeface="PT Sans"/>
              <a:ea typeface="PT Sans"/>
              <a:cs typeface="PT Sans"/>
              <a:sym typeface="P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8" name="Google Shape;258;p36"/>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59" name="Google Shape;259;p36"/>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How to start “prompting” </a:t>
            </a:r>
            <a:endParaRPr>
              <a:latin typeface="PT Sans"/>
              <a:ea typeface="PT Sans"/>
              <a:cs typeface="PT Sans"/>
              <a:sym typeface="PT Sans"/>
            </a:endParaRPr>
          </a:p>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with chatbots?</a:t>
            </a:r>
            <a:endParaRPr>
              <a:latin typeface="PT Sans"/>
              <a:ea typeface="PT Sans"/>
              <a:cs typeface="PT Sans"/>
              <a:sym typeface="PT Sans"/>
            </a:endParaRPr>
          </a:p>
        </p:txBody>
      </p:sp>
      <p:pic>
        <p:nvPicPr>
          <p:cNvPr id="260" name="Google Shape;260;p36">
            <a:hlinkClick r:id="rId3"/>
          </p:cNvPr>
          <p:cNvPicPr preferRelativeResize="0"/>
          <p:nvPr/>
        </p:nvPicPr>
        <p:blipFill>
          <a:blip r:embed="rId4">
            <a:alphaModFix/>
          </a:blip>
          <a:stretch>
            <a:fillRect/>
          </a:stretch>
        </p:blipFill>
        <p:spPr>
          <a:xfrm>
            <a:off x="13528279" y="1147425"/>
            <a:ext cx="10855724" cy="11421124"/>
          </a:xfrm>
          <a:prstGeom prst="rect">
            <a:avLst/>
          </a:prstGeom>
          <a:noFill/>
          <a:ln>
            <a:noFill/>
          </a:ln>
        </p:spPr>
      </p:pic>
      <p:pic>
        <p:nvPicPr>
          <p:cNvPr id="261" name="Google Shape;261;p36">
            <a:hlinkClick r:id="rId5"/>
          </p:cNvPr>
          <p:cNvPicPr preferRelativeResize="0"/>
          <p:nvPr/>
        </p:nvPicPr>
        <p:blipFill>
          <a:blip r:embed="rId6">
            <a:alphaModFix/>
          </a:blip>
          <a:stretch>
            <a:fillRect/>
          </a:stretch>
        </p:blipFill>
        <p:spPr>
          <a:xfrm>
            <a:off x="260275" y="2756900"/>
            <a:ext cx="9326176" cy="2896850"/>
          </a:xfrm>
          <a:prstGeom prst="rect">
            <a:avLst/>
          </a:prstGeom>
          <a:noFill/>
          <a:ln>
            <a:noFill/>
          </a:ln>
        </p:spPr>
      </p:pic>
      <p:pic>
        <p:nvPicPr>
          <p:cNvPr id="262" name="Google Shape;262;p36"/>
          <p:cNvPicPr preferRelativeResize="0"/>
          <p:nvPr/>
        </p:nvPicPr>
        <p:blipFill rotWithShape="1">
          <a:blip r:embed="rId7">
            <a:alphaModFix/>
          </a:blip>
          <a:srcRect b="0" l="0" r="1835" t="0"/>
          <a:stretch/>
        </p:blipFill>
        <p:spPr>
          <a:xfrm>
            <a:off x="1053675" y="4459150"/>
            <a:ext cx="12219875" cy="9072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p:nvPr/>
        </p:nvSpPr>
        <p:spPr>
          <a:xfrm>
            <a:off x="-35584" y="-9257"/>
            <a:ext cx="24807378" cy="193612"/>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4" name="Google Shape;94;p19"/>
          <p:cNvSpPr/>
          <p:nvPr/>
        </p:nvSpPr>
        <p:spPr>
          <a:xfrm>
            <a:off x="-211689" y="13531645"/>
            <a:ext cx="24807378" cy="19361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95" name="Google Shape;95;p19"/>
          <p:cNvSpPr txBox="1"/>
          <p:nvPr/>
        </p:nvSpPr>
        <p:spPr>
          <a:xfrm>
            <a:off x="856951" y="2215423"/>
            <a:ext cx="23022300" cy="471900"/>
          </a:xfrm>
          <a:prstGeom prst="rect">
            <a:avLst/>
          </a:prstGeom>
          <a:noFill/>
          <a:ln>
            <a:noFill/>
          </a:ln>
        </p:spPr>
        <p:txBody>
          <a:bodyPr anchorCtr="0" anchor="ctr" bIns="50800" lIns="50800" spcFirstLastPara="1" rIns="50800" wrap="square" tIns="50800">
            <a:spAutoFit/>
          </a:bodyPr>
          <a:lstStyle/>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96" name="Google Shape;96;p19"/>
          <p:cNvSpPr txBox="1"/>
          <p:nvPr/>
        </p:nvSpPr>
        <p:spPr>
          <a:xfrm>
            <a:off x="1036825" y="264213"/>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1800"/>
              <a:buFont typeface="Helvetica Neue"/>
              <a:buNone/>
            </a:pPr>
            <a:r>
              <a:rPr b="1" i="0" lang="en-US" sz="8500" u="none" cap="none" strike="noStrike">
                <a:solidFill>
                  <a:srgbClr val="000000"/>
                </a:solidFill>
                <a:latin typeface="PT Sans"/>
                <a:ea typeface="PT Sans"/>
                <a:cs typeface="PT Sans"/>
                <a:sym typeface="PT Sans"/>
              </a:rPr>
              <a:t>Terms &amp; Conditions</a:t>
            </a:r>
            <a:endParaRPr/>
          </a:p>
        </p:txBody>
      </p:sp>
      <p:sp>
        <p:nvSpPr>
          <p:cNvPr id="97" name="Google Shape;97;p19"/>
          <p:cNvSpPr/>
          <p:nvPr/>
        </p:nvSpPr>
        <p:spPr>
          <a:xfrm>
            <a:off x="-35584" y="-9257"/>
            <a:ext cx="24807378" cy="193612"/>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19"/>
          <p:cNvSpPr/>
          <p:nvPr/>
        </p:nvSpPr>
        <p:spPr>
          <a:xfrm>
            <a:off x="-211689" y="13531645"/>
            <a:ext cx="24807378" cy="19361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 name="Google Shape;99;p19"/>
          <p:cNvSpPr txBox="1"/>
          <p:nvPr/>
        </p:nvSpPr>
        <p:spPr>
          <a:xfrm>
            <a:off x="319725" y="1520550"/>
            <a:ext cx="23602200" cy="11805900"/>
          </a:xfrm>
          <a:prstGeom prst="rect">
            <a:avLst/>
          </a:prstGeom>
          <a:noFill/>
          <a:ln>
            <a:noFill/>
          </a:ln>
        </p:spPr>
        <p:txBody>
          <a:bodyPr anchorCtr="0" anchor="ctr" bIns="50800" lIns="50800" spcFirstLastPara="1" rIns="50800" wrap="square" tIns="50800">
            <a:spAutoFit/>
          </a:bodyPr>
          <a:lstStyle/>
          <a:p>
            <a:pPr indent="-833437" lvl="0" marL="833437" marR="0" rtl="0" algn="l">
              <a:lnSpc>
                <a:spcPct val="100000"/>
              </a:lnSpc>
              <a:spcBef>
                <a:spcPts val="0"/>
              </a:spcBef>
              <a:spcAft>
                <a:spcPts val="0"/>
              </a:spcAft>
              <a:buClr>
                <a:srgbClr val="000000"/>
              </a:buClr>
              <a:buSzPts val="4800"/>
              <a:buFont typeface="Arial"/>
              <a:buAutoNum type="arabicPeriod"/>
            </a:pPr>
            <a:r>
              <a:rPr b="1" i="0" lang="en-US" sz="4800" u="none" cap="none" strike="noStrike">
                <a:solidFill>
                  <a:srgbClr val="000000"/>
                </a:solidFill>
                <a:latin typeface="PT Sans"/>
                <a:ea typeface="PT Sans"/>
                <a:cs typeface="PT Sans"/>
                <a:sym typeface="PT Sans"/>
              </a:rPr>
              <a:t>Generosity &amp; Appreciation</a:t>
            </a:r>
            <a:endParaRPr b="0" i="0" sz="4800" u="none" cap="none" strike="noStrike">
              <a:solidFill>
                <a:srgbClr val="000000"/>
              </a:solidFill>
              <a:latin typeface="PT Sans"/>
              <a:ea typeface="PT Sans"/>
              <a:cs typeface="PT Sans"/>
              <a:sym typeface="PT Sans"/>
            </a:endParaRPr>
          </a:p>
          <a:p>
            <a:pPr indent="-850900" lvl="1" marL="1460500" marR="0" rtl="0" algn="l">
              <a:lnSpc>
                <a:spcPct val="100000"/>
              </a:lnSpc>
              <a:spcBef>
                <a:spcPts val="0"/>
              </a:spcBef>
              <a:spcAft>
                <a:spcPts val="0"/>
              </a:spcAft>
              <a:buClr>
                <a:srgbClr val="000000"/>
              </a:buClr>
              <a:buSzPts val="5904"/>
              <a:buFont typeface="Arial"/>
              <a:buChar char="•"/>
            </a:pPr>
            <a:r>
              <a:rPr b="1" i="0" lang="en-US" sz="4800" u="none" cap="none" strike="noStrike">
                <a:solidFill>
                  <a:schemeClr val="dk1"/>
                </a:solidFill>
                <a:latin typeface="PT Sans"/>
                <a:ea typeface="PT Sans"/>
                <a:cs typeface="PT Sans"/>
                <a:sym typeface="PT Sans"/>
              </a:rPr>
              <a:t>Many thanks to the organizers and all participants 🙏🏽 </a:t>
            </a:r>
            <a:endParaRPr/>
          </a:p>
          <a:p>
            <a:pPr indent="-850900" lvl="1" marL="1460500" marR="0" rtl="0" algn="l">
              <a:lnSpc>
                <a:spcPct val="100000"/>
              </a:lnSpc>
              <a:spcBef>
                <a:spcPts val="0"/>
              </a:spcBef>
              <a:spcAft>
                <a:spcPts val="0"/>
              </a:spcAft>
              <a:buClr>
                <a:srgbClr val="000000"/>
              </a:buClr>
              <a:buSzPts val="5904"/>
              <a:buFont typeface="Arial"/>
              <a:buChar char="•"/>
            </a:pPr>
            <a:r>
              <a:rPr b="1" i="0" lang="en-US" sz="4800" u="none" cap="none" strike="noStrike">
                <a:solidFill>
                  <a:schemeClr val="dk1"/>
                </a:solidFill>
                <a:latin typeface="PT Sans"/>
                <a:ea typeface="PT Sans"/>
                <a:cs typeface="PT Sans"/>
                <a:sym typeface="PT Sans"/>
              </a:rPr>
              <a:t>Also, many thanks the enormous labor and generosity to all the scholars, artists, practitioners, and students working on this topic 👏🏽 👏🏽 👏🏽</a:t>
            </a:r>
            <a:endParaRPr b="0" i="0" sz="4800" u="none" cap="none" strike="noStrike">
              <a:solidFill>
                <a:schemeClr val="dk1"/>
              </a:solidFill>
              <a:latin typeface="PT Sans"/>
              <a:ea typeface="PT Sans"/>
              <a:cs typeface="PT Sans"/>
              <a:sym typeface="PT Sans"/>
            </a:endParaRPr>
          </a:p>
          <a:p>
            <a:pPr indent="-850900" lvl="1" marL="1460500" marR="0" rtl="0" algn="l">
              <a:lnSpc>
                <a:spcPct val="100000"/>
              </a:lnSpc>
              <a:spcBef>
                <a:spcPts val="0"/>
              </a:spcBef>
              <a:spcAft>
                <a:spcPts val="0"/>
              </a:spcAft>
              <a:buClr>
                <a:srgbClr val="000000"/>
              </a:buClr>
              <a:buSzPts val="5904"/>
              <a:buFont typeface="Arial"/>
              <a:buChar char="•"/>
            </a:pPr>
            <a:r>
              <a:rPr b="1" i="0" lang="en-US" sz="4800" u="none" cap="none" strike="noStrike">
                <a:solidFill>
                  <a:schemeClr val="dk1"/>
                </a:solidFill>
                <a:latin typeface="PT Sans"/>
                <a:ea typeface="PT Sans"/>
                <a:cs typeface="PT Sans"/>
                <a:sym typeface="PT Sans"/>
              </a:rPr>
              <a:t>Critique as care, not a takedown 🥰</a:t>
            </a:r>
            <a:endParaRPr b="0" i="0" sz="4800" u="none" cap="none" strike="noStrike">
              <a:solidFill>
                <a:schemeClr val="dk1"/>
              </a:solidFill>
              <a:latin typeface="PT Sans"/>
              <a:ea typeface="PT Sans"/>
              <a:cs typeface="PT Sans"/>
              <a:sym typeface="PT Sans"/>
            </a:endParaRPr>
          </a:p>
          <a:p>
            <a:pPr indent="-833437" lvl="0" marL="833437" marR="0" rtl="0" algn="l">
              <a:lnSpc>
                <a:spcPct val="100000"/>
              </a:lnSpc>
              <a:spcBef>
                <a:spcPts val="0"/>
              </a:spcBef>
              <a:spcAft>
                <a:spcPts val="0"/>
              </a:spcAft>
              <a:buClr>
                <a:srgbClr val="000000"/>
              </a:buClr>
              <a:buSzPts val="4800"/>
              <a:buFont typeface="Arial"/>
              <a:buAutoNum type="arabicPeriod"/>
            </a:pPr>
            <a:r>
              <a:rPr b="1" i="0" lang="en-US" sz="4800" u="none" cap="none" strike="noStrike">
                <a:solidFill>
                  <a:srgbClr val="000000"/>
                </a:solidFill>
                <a:latin typeface="PT Sans"/>
                <a:ea typeface="PT Sans"/>
                <a:cs typeface="PT Sans"/>
                <a:sym typeface="PT Sans"/>
              </a:rPr>
              <a:t>Definitions &amp; Answers</a:t>
            </a:r>
            <a:endParaRPr/>
          </a:p>
          <a:p>
            <a:pPr indent="-825500" lvl="1" marL="1435100" marR="0" rtl="0" algn="l">
              <a:lnSpc>
                <a:spcPct val="100000"/>
              </a:lnSpc>
              <a:spcBef>
                <a:spcPts val="0"/>
              </a:spcBef>
              <a:spcAft>
                <a:spcPts val="0"/>
              </a:spcAft>
              <a:buClr>
                <a:srgbClr val="000000"/>
              </a:buClr>
              <a:buSzPts val="5904"/>
              <a:buFont typeface="Arial"/>
              <a:buChar char="•"/>
            </a:pPr>
            <a:r>
              <a:rPr b="1" i="0" lang="en-US" sz="4800" u="none" cap="none" strike="noStrike">
                <a:solidFill>
                  <a:schemeClr val="dk1"/>
                </a:solidFill>
                <a:latin typeface="PT Sans"/>
                <a:ea typeface="PT Sans"/>
                <a:cs typeface="PT Sans"/>
                <a:sym typeface="PT Sans"/>
              </a:rPr>
              <a:t>Breadth over depth 🗺️ </a:t>
            </a:r>
            <a:endParaRPr/>
          </a:p>
          <a:p>
            <a:pPr indent="-825500" lvl="1" marL="1435100" marR="0" rtl="0" algn="l">
              <a:lnSpc>
                <a:spcPct val="100000"/>
              </a:lnSpc>
              <a:spcBef>
                <a:spcPts val="0"/>
              </a:spcBef>
              <a:spcAft>
                <a:spcPts val="0"/>
              </a:spcAft>
              <a:buClr>
                <a:srgbClr val="000000"/>
              </a:buClr>
              <a:buSzPts val="5904"/>
              <a:buFont typeface="Arial"/>
              <a:buChar char="•"/>
            </a:pPr>
            <a:r>
              <a:rPr b="1" i="0" lang="en-US" sz="4800" u="none" cap="none" strike="noStrike">
                <a:solidFill>
                  <a:schemeClr val="dk1"/>
                </a:solidFill>
                <a:latin typeface="PT Sans"/>
                <a:ea typeface="PT Sans"/>
                <a:cs typeface="PT Sans"/>
                <a:sym typeface="PT Sans"/>
              </a:rPr>
              <a:t>Very new and fast-moving landscape so hard to be comprehensive or definitive 💨</a:t>
            </a:r>
            <a:endParaRPr b="0" i="0" sz="4800" u="none" cap="none" strike="noStrike">
              <a:solidFill>
                <a:schemeClr val="dk1"/>
              </a:solidFill>
              <a:latin typeface="PT Sans"/>
              <a:ea typeface="PT Sans"/>
              <a:cs typeface="PT Sans"/>
              <a:sym typeface="PT Sans"/>
            </a:endParaRPr>
          </a:p>
          <a:p>
            <a:pPr indent="-833437" lvl="0" marL="833437" marR="0" rtl="0" algn="l">
              <a:lnSpc>
                <a:spcPct val="100000"/>
              </a:lnSpc>
              <a:spcBef>
                <a:spcPts val="0"/>
              </a:spcBef>
              <a:spcAft>
                <a:spcPts val="0"/>
              </a:spcAft>
              <a:buClr>
                <a:srgbClr val="000000"/>
              </a:buClr>
              <a:buSzPts val="4800"/>
              <a:buFont typeface="Arial"/>
              <a:buAutoNum type="arabicPeriod"/>
            </a:pPr>
            <a:r>
              <a:rPr b="1" i="0" lang="en-US" sz="4800" u="none" cap="none" strike="noStrike">
                <a:solidFill>
                  <a:srgbClr val="000000"/>
                </a:solidFill>
                <a:latin typeface="PT Sans"/>
                <a:ea typeface="PT Sans"/>
                <a:cs typeface="PT Sans"/>
                <a:sym typeface="PT Sans"/>
              </a:rPr>
              <a:t>Positionality &amp; Limitations</a:t>
            </a:r>
            <a:endParaRPr b="0" i="0" sz="4800" u="none" cap="none" strike="noStrike">
              <a:solidFill>
                <a:srgbClr val="000000"/>
              </a:solidFill>
              <a:latin typeface="PT Sans"/>
              <a:ea typeface="PT Sans"/>
              <a:cs typeface="PT Sans"/>
              <a:sym typeface="PT Sans"/>
            </a:endParaRPr>
          </a:p>
          <a:p>
            <a:pPr indent="-825500" lvl="1" marL="1435100" marR="0" rtl="0" algn="l">
              <a:lnSpc>
                <a:spcPct val="100000"/>
              </a:lnSpc>
              <a:spcBef>
                <a:spcPts val="0"/>
              </a:spcBef>
              <a:spcAft>
                <a:spcPts val="0"/>
              </a:spcAft>
              <a:buClr>
                <a:srgbClr val="000000"/>
              </a:buClr>
              <a:buSzPts val="5904"/>
              <a:buFont typeface="Arial"/>
              <a:buChar char="•"/>
            </a:pPr>
            <a:r>
              <a:rPr b="1" i="0" lang="en-US" sz="4800" u="none" cap="none" strike="noStrike">
                <a:solidFill>
                  <a:schemeClr val="dk1"/>
                </a:solidFill>
                <a:latin typeface="PT Sans"/>
                <a:ea typeface="PT Sans"/>
                <a:cs typeface="PT Sans"/>
                <a:sym typeface="PT Sans"/>
              </a:rPr>
              <a:t>Specialize in histories of information &amp; digital humanities &amp; work as a TT prof at an R1 so YMMV 📚</a:t>
            </a:r>
            <a:endParaRPr/>
          </a:p>
          <a:p>
            <a:pPr indent="-825500" lvl="1" marL="1435100" marR="0" rtl="0" algn="l">
              <a:lnSpc>
                <a:spcPct val="100000"/>
              </a:lnSpc>
              <a:spcBef>
                <a:spcPts val="0"/>
              </a:spcBef>
              <a:spcAft>
                <a:spcPts val="0"/>
              </a:spcAft>
              <a:buClr>
                <a:srgbClr val="000000"/>
              </a:buClr>
              <a:buSzPts val="5904"/>
              <a:buFont typeface="Arial"/>
              <a:buChar char="•"/>
            </a:pPr>
            <a:r>
              <a:rPr b="1" i="0" lang="en-US" sz="4800" u="none" cap="none" strike="noStrike">
                <a:solidFill>
                  <a:schemeClr val="dk1"/>
                </a:solidFill>
                <a:latin typeface="PT Sans"/>
                <a:ea typeface="PT Sans"/>
                <a:cs typeface="PT Sans"/>
                <a:sym typeface="PT Sans"/>
              </a:rPr>
              <a:t>Mostly presenting in this session, so hoping we can discuss more in following sessions 🗣️</a:t>
            </a:r>
            <a:endParaRPr/>
          </a:p>
          <a:p>
            <a:pPr indent="-825500" lvl="1" marL="1435100" marR="0" rtl="0" algn="l">
              <a:lnSpc>
                <a:spcPct val="100000"/>
              </a:lnSpc>
              <a:spcBef>
                <a:spcPts val="0"/>
              </a:spcBef>
              <a:spcAft>
                <a:spcPts val="0"/>
              </a:spcAft>
              <a:buClr>
                <a:srgbClr val="000000"/>
              </a:buClr>
              <a:buSzPts val="5904"/>
              <a:buFont typeface="Arial"/>
              <a:buChar char="•"/>
            </a:pPr>
            <a:r>
              <a:rPr b="1" i="0" lang="en-US" sz="4800" u="none" cap="none" strike="noStrike">
                <a:solidFill>
                  <a:schemeClr val="dk1"/>
                </a:solidFill>
                <a:highlight>
                  <a:srgbClr val="00FFFF"/>
                </a:highlight>
                <a:latin typeface="PT Sans"/>
                <a:ea typeface="PT Sans"/>
                <a:cs typeface="PT Sans"/>
                <a:sym typeface="PT Sans"/>
              </a:rPr>
              <a:t>PLEASE ASK QUESTIONS &amp; PARTICIPATE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8" name="Google Shape;268;p37"/>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69" name="Google Shape;269;p37"/>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How to start “prompting” with chatbots?</a:t>
            </a:r>
            <a:endParaRPr>
              <a:latin typeface="PT Sans"/>
              <a:ea typeface="PT Sans"/>
              <a:cs typeface="PT Sans"/>
              <a:sym typeface="PT Sans"/>
            </a:endParaRPr>
          </a:p>
        </p:txBody>
      </p:sp>
      <p:sp>
        <p:nvSpPr>
          <p:cNvPr id="270" name="Google Shape;270;p37"/>
          <p:cNvSpPr txBox="1"/>
          <p:nvPr/>
        </p:nvSpPr>
        <p:spPr>
          <a:xfrm>
            <a:off x="952500" y="3006900"/>
            <a:ext cx="22430100" cy="77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200">
                <a:latin typeface="PT Sans"/>
                <a:ea typeface="PT Sans"/>
                <a:cs typeface="PT Sans"/>
                <a:sym typeface="PT Sans"/>
              </a:rPr>
              <a:t>I'm interested in </a:t>
            </a:r>
            <a:r>
              <a:rPr lang="en-US" sz="7200">
                <a:highlight>
                  <a:srgbClr val="00FF00"/>
                </a:highlight>
                <a:latin typeface="PT Sans"/>
                <a:ea typeface="PT Sans"/>
                <a:cs typeface="PT Sans"/>
                <a:sym typeface="PT Sans"/>
              </a:rPr>
              <a:t>starting a new project</a:t>
            </a:r>
            <a:r>
              <a:rPr lang="en-US" sz="7200">
                <a:latin typeface="PT Sans"/>
                <a:ea typeface="PT Sans"/>
                <a:cs typeface="PT Sans"/>
                <a:sym typeface="PT Sans"/>
              </a:rPr>
              <a:t> specifically working with </a:t>
            </a:r>
            <a:r>
              <a:rPr lang="en-US" sz="7200">
                <a:highlight>
                  <a:srgbClr val="FFFF00"/>
                </a:highlight>
                <a:latin typeface="PT Sans"/>
                <a:ea typeface="PT Sans"/>
                <a:cs typeface="PT Sans"/>
                <a:sym typeface="PT Sans"/>
              </a:rPr>
              <a:t>materials from Michigan State University's Libraries Digital Collections</a:t>
            </a:r>
            <a:r>
              <a:rPr lang="en-US" sz="7200">
                <a:latin typeface="PT Sans"/>
                <a:ea typeface="PT Sans"/>
                <a:cs typeface="PT Sans"/>
                <a:sym typeface="PT Sans"/>
              </a:rPr>
              <a:t>. Could you </a:t>
            </a:r>
            <a:r>
              <a:rPr lang="en-US" sz="7200">
                <a:highlight>
                  <a:srgbClr val="FF9900"/>
                </a:highlight>
                <a:latin typeface="PT Sans"/>
                <a:ea typeface="PT Sans"/>
                <a:cs typeface="PT Sans"/>
                <a:sym typeface="PT Sans"/>
              </a:rPr>
              <a:t>recommend any relevant materials</a:t>
            </a:r>
            <a:r>
              <a:rPr lang="en-US" sz="7200">
                <a:latin typeface="PT Sans"/>
                <a:ea typeface="PT Sans"/>
                <a:cs typeface="PT Sans"/>
                <a:sym typeface="PT Sans"/>
              </a:rPr>
              <a:t> in the collections </a:t>
            </a:r>
            <a:r>
              <a:rPr lang="en-US" sz="7200">
                <a:highlight>
                  <a:schemeClr val="accent1"/>
                </a:highlight>
                <a:latin typeface="PT Sans"/>
                <a:ea typeface="PT Sans"/>
                <a:cs typeface="PT Sans"/>
                <a:sym typeface="PT Sans"/>
              </a:rPr>
              <a:t>considering my interests in histories of information and digital humanities</a:t>
            </a:r>
            <a:r>
              <a:rPr lang="en-US" sz="7200">
                <a:latin typeface="PT Sans"/>
                <a:ea typeface="PT Sans"/>
                <a:cs typeface="PT Sans"/>
                <a:sym typeface="PT Sans"/>
              </a:rPr>
              <a:t>? </a:t>
            </a:r>
            <a:endParaRPr sz="7200">
              <a:highlight>
                <a:srgbClr val="76D6FF"/>
              </a:highlight>
              <a:latin typeface="PT Sans"/>
              <a:ea typeface="PT Sans"/>
              <a:cs typeface="PT Sans"/>
              <a:sym typeface="PT Sans"/>
            </a:endParaRPr>
          </a:p>
        </p:txBody>
      </p:sp>
      <p:sp>
        <p:nvSpPr>
          <p:cNvPr id="271" name="Google Shape;271;p37"/>
          <p:cNvSpPr txBox="1"/>
          <p:nvPr/>
        </p:nvSpPr>
        <p:spPr>
          <a:xfrm>
            <a:off x="15055650" y="11767975"/>
            <a:ext cx="8019300" cy="12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latin typeface="Caveat"/>
                <a:ea typeface="Caveat"/>
                <a:cs typeface="Caveat"/>
                <a:sym typeface="Caveat"/>
              </a:rPr>
              <a:t>OPEN HORIZON APPROACH</a:t>
            </a:r>
            <a:endParaRPr sz="4800">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7" name="Google Shape;277;p38"/>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78" name="Google Shape;278;p38"/>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Revised</a:t>
            </a:r>
            <a:r>
              <a:rPr lang="en-US">
                <a:latin typeface="PT Sans"/>
                <a:ea typeface="PT Sans"/>
                <a:cs typeface="PT Sans"/>
                <a:sym typeface="PT Sans"/>
              </a:rPr>
              <a:t> “prompting” with chatbots</a:t>
            </a:r>
            <a:endParaRPr>
              <a:latin typeface="PT Sans"/>
              <a:ea typeface="PT Sans"/>
              <a:cs typeface="PT Sans"/>
              <a:sym typeface="PT Sans"/>
            </a:endParaRPr>
          </a:p>
        </p:txBody>
      </p:sp>
      <p:sp>
        <p:nvSpPr>
          <p:cNvPr id="279" name="Google Shape;279;p38"/>
          <p:cNvSpPr txBox="1"/>
          <p:nvPr/>
        </p:nvSpPr>
        <p:spPr>
          <a:xfrm>
            <a:off x="952500" y="3006900"/>
            <a:ext cx="22430100" cy="77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200">
                <a:latin typeface="PT Sans"/>
                <a:ea typeface="PT Sans"/>
                <a:cs typeface="PT Sans"/>
                <a:sym typeface="PT Sans"/>
              </a:rPr>
              <a:t>I'm a </a:t>
            </a:r>
            <a:r>
              <a:rPr lang="en-US" sz="7200">
                <a:highlight>
                  <a:srgbClr val="00FFFF"/>
                </a:highlight>
                <a:latin typeface="PT Sans"/>
                <a:ea typeface="PT Sans"/>
                <a:cs typeface="PT Sans"/>
                <a:sym typeface="PT Sans"/>
              </a:rPr>
              <a:t>researcher</a:t>
            </a:r>
            <a:r>
              <a:rPr lang="en-US" sz="7200">
                <a:latin typeface="PT Sans"/>
                <a:ea typeface="PT Sans"/>
                <a:cs typeface="PT Sans"/>
                <a:sym typeface="PT Sans"/>
              </a:rPr>
              <a:t> who specializes in </a:t>
            </a:r>
            <a:r>
              <a:rPr lang="en-US" sz="7200">
                <a:highlight>
                  <a:srgbClr val="FF00FF"/>
                </a:highlight>
                <a:latin typeface="PT Sans"/>
                <a:ea typeface="PT Sans"/>
                <a:cs typeface="PT Sans"/>
                <a:sym typeface="PT Sans"/>
              </a:rPr>
              <a:t>histories of information</a:t>
            </a:r>
            <a:r>
              <a:rPr lang="en-US" sz="7200">
                <a:latin typeface="PT Sans"/>
                <a:ea typeface="PT Sans"/>
                <a:cs typeface="PT Sans"/>
                <a:sym typeface="PT Sans"/>
              </a:rPr>
              <a:t> in the post-1945 era and a </a:t>
            </a:r>
            <a:r>
              <a:rPr lang="en-US" sz="7200">
                <a:highlight>
                  <a:srgbClr val="FF00FF"/>
                </a:highlight>
                <a:latin typeface="PT Sans"/>
                <a:ea typeface="PT Sans"/>
                <a:cs typeface="PT Sans"/>
                <a:sym typeface="PT Sans"/>
              </a:rPr>
              <a:t>digital humanist</a:t>
            </a:r>
            <a:r>
              <a:rPr lang="en-US" sz="7200">
                <a:latin typeface="PT Sans"/>
                <a:ea typeface="PT Sans"/>
                <a:cs typeface="PT Sans"/>
                <a:sym typeface="PT Sans"/>
              </a:rPr>
              <a:t> interested in using computation to study the past. I'm interested in </a:t>
            </a:r>
            <a:r>
              <a:rPr lang="en-US" sz="7200">
                <a:highlight>
                  <a:srgbClr val="00FF00"/>
                </a:highlight>
                <a:latin typeface="PT Sans"/>
                <a:ea typeface="PT Sans"/>
                <a:cs typeface="PT Sans"/>
                <a:sym typeface="PT Sans"/>
              </a:rPr>
              <a:t>starting a new project</a:t>
            </a:r>
            <a:r>
              <a:rPr lang="en-US" sz="7200">
                <a:latin typeface="PT Sans"/>
                <a:ea typeface="PT Sans"/>
                <a:cs typeface="PT Sans"/>
                <a:sym typeface="PT Sans"/>
              </a:rPr>
              <a:t> specifically working with </a:t>
            </a:r>
            <a:r>
              <a:rPr lang="en-US" sz="7200">
                <a:highlight>
                  <a:srgbClr val="FFFF00"/>
                </a:highlight>
                <a:latin typeface="PT Sans"/>
                <a:ea typeface="PT Sans"/>
                <a:cs typeface="PT Sans"/>
                <a:sym typeface="PT Sans"/>
              </a:rPr>
              <a:t>materials from Michigan State University's Libraries Digital Collections</a:t>
            </a:r>
            <a:r>
              <a:rPr lang="en-US" sz="7200">
                <a:latin typeface="PT Sans"/>
                <a:ea typeface="PT Sans"/>
                <a:cs typeface="PT Sans"/>
                <a:sym typeface="PT Sans"/>
              </a:rPr>
              <a:t>. Could you </a:t>
            </a:r>
            <a:r>
              <a:rPr lang="en-US" sz="7200">
                <a:highlight>
                  <a:srgbClr val="FF9900"/>
                </a:highlight>
                <a:latin typeface="PT Sans"/>
                <a:ea typeface="PT Sans"/>
                <a:cs typeface="PT Sans"/>
                <a:sym typeface="PT Sans"/>
              </a:rPr>
              <a:t>recommend any relevant materials</a:t>
            </a:r>
            <a:r>
              <a:rPr lang="en-US" sz="7200">
                <a:latin typeface="PT Sans"/>
                <a:ea typeface="PT Sans"/>
                <a:cs typeface="PT Sans"/>
                <a:sym typeface="PT Sans"/>
              </a:rPr>
              <a:t> in the collections </a:t>
            </a:r>
            <a:r>
              <a:rPr lang="en-US" sz="7200">
                <a:highlight>
                  <a:schemeClr val="accent1"/>
                </a:highlight>
                <a:latin typeface="PT Sans"/>
                <a:ea typeface="PT Sans"/>
                <a:cs typeface="PT Sans"/>
                <a:sym typeface="PT Sans"/>
              </a:rPr>
              <a:t>considering my interests</a:t>
            </a:r>
            <a:r>
              <a:rPr lang="en-US" sz="7200">
                <a:latin typeface="PT Sans"/>
                <a:ea typeface="PT Sans"/>
                <a:cs typeface="PT Sans"/>
                <a:sym typeface="PT Sans"/>
              </a:rPr>
              <a:t>? </a:t>
            </a:r>
            <a:r>
              <a:rPr lang="en-US" sz="7200">
                <a:highlight>
                  <a:srgbClr val="F87E73"/>
                </a:highlight>
                <a:latin typeface="PT Sans"/>
                <a:ea typeface="PT Sans"/>
                <a:cs typeface="PT Sans"/>
                <a:sym typeface="PT Sans"/>
              </a:rPr>
              <a:t>Please</a:t>
            </a:r>
            <a:r>
              <a:rPr lang="en-US" sz="7200">
                <a:latin typeface="PT Sans"/>
                <a:ea typeface="PT Sans"/>
                <a:cs typeface="PT Sans"/>
                <a:sym typeface="PT Sans"/>
              </a:rPr>
              <a:t> be as </a:t>
            </a:r>
            <a:r>
              <a:rPr lang="en-US" sz="7200">
                <a:highlight>
                  <a:srgbClr val="76D6FF"/>
                </a:highlight>
                <a:latin typeface="PT Sans"/>
                <a:ea typeface="PT Sans"/>
                <a:cs typeface="PT Sans"/>
                <a:sym typeface="PT Sans"/>
              </a:rPr>
              <a:t>specific as possible.</a:t>
            </a:r>
            <a:endParaRPr sz="7200">
              <a:highlight>
                <a:srgbClr val="76D6FF"/>
              </a:highlight>
              <a:latin typeface="PT Sans"/>
              <a:ea typeface="PT Sans"/>
              <a:cs typeface="PT Sans"/>
              <a:sym typeface="PT Sans"/>
            </a:endParaRPr>
          </a:p>
        </p:txBody>
      </p:sp>
      <p:sp>
        <p:nvSpPr>
          <p:cNvPr id="280" name="Google Shape;280;p38"/>
          <p:cNvSpPr txBox="1"/>
          <p:nvPr/>
        </p:nvSpPr>
        <p:spPr>
          <a:xfrm>
            <a:off x="15055650" y="11767975"/>
            <a:ext cx="8019300" cy="12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latin typeface="Caveat"/>
                <a:ea typeface="Caveat"/>
                <a:cs typeface="Caveat"/>
                <a:sym typeface="Caveat"/>
              </a:rPr>
              <a:t>OPEN HORIZON APPROACH</a:t>
            </a:r>
            <a:endParaRPr sz="4800">
              <a:latin typeface="Caveat"/>
              <a:ea typeface="Caveat"/>
              <a:cs typeface="Caveat"/>
              <a:sym typeface="Cave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86" name="Google Shape;286;p39"/>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87" name="Google Shape;287;p39"/>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Resources &amp; Best Practices for Prompting</a:t>
            </a:r>
            <a:endParaRPr>
              <a:latin typeface="PT Sans"/>
              <a:ea typeface="PT Sans"/>
              <a:cs typeface="PT Sans"/>
              <a:sym typeface="PT Sans"/>
            </a:endParaRPr>
          </a:p>
        </p:txBody>
      </p:sp>
      <p:sp>
        <p:nvSpPr>
          <p:cNvPr id="288" name="Google Shape;288;p39"/>
          <p:cNvSpPr txBox="1"/>
          <p:nvPr/>
        </p:nvSpPr>
        <p:spPr>
          <a:xfrm>
            <a:off x="15670150" y="2353575"/>
            <a:ext cx="8162700" cy="2816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5700">
                <a:highlight>
                  <a:srgbClr val="00FFFF"/>
                </a:highlight>
                <a:latin typeface="PT Sans"/>
                <a:ea typeface="PT Sans"/>
                <a:cs typeface="PT Sans"/>
                <a:sym typeface="PT Sans"/>
              </a:rPr>
              <a:t>How might I improve my prompt? How should we evaluate the results?</a:t>
            </a:r>
            <a:endParaRPr sz="5700">
              <a:highlight>
                <a:srgbClr val="00FFFF"/>
              </a:highlight>
              <a:latin typeface="PT Sans"/>
              <a:ea typeface="PT Sans"/>
              <a:cs typeface="PT Sans"/>
              <a:sym typeface="PT Sans"/>
            </a:endParaRPr>
          </a:p>
        </p:txBody>
      </p:sp>
      <p:pic>
        <p:nvPicPr>
          <p:cNvPr id="289" name="Google Shape;289;p39">
            <a:hlinkClick r:id="rId3"/>
          </p:cNvPr>
          <p:cNvPicPr preferRelativeResize="0"/>
          <p:nvPr/>
        </p:nvPicPr>
        <p:blipFill>
          <a:blip r:embed="rId4">
            <a:alphaModFix/>
          </a:blip>
          <a:stretch>
            <a:fillRect/>
          </a:stretch>
        </p:blipFill>
        <p:spPr>
          <a:xfrm>
            <a:off x="425450" y="2096765"/>
            <a:ext cx="14763750" cy="11029950"/>
          </a:xfrm>
          <a:prstGeom prst="rect">
            <a:avLst/>
          </a:prstGeom>
          <a:noFill/>
          <a:ln>
            <a:noFill/>
          </a:ln>
        </p:spPr>
      </p:pic>
      <p:pic>
        <p:nvPicPr>
          <p:cNvPr id="290" name="Google Shape;290;p39">
            <a:hlinkClick r:id="rId5"/>
          </p:cNvPr>
          <p:cNvPicPr preferRelativeResize="0"/>
          <p:nvPr/>
        </p:nvPicPr>
        <p:blipFill>
          <a:blip r:embed="rId6">
            <a:alphaModFix/>
          </a:blip>
          <a:stretch>
            <a:fillRect/>
          </a:stretch>
        </p:blipFill>
        <p:spPr>
          <a:xfrm>
            <a:off x="15341600" y="6200175"/>
            <a:ext cx="8801875" cy="503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0"/>
          <p:cNvPicPr preferRelativeResize="0"/>
          <p:nvPr/>
        </p:nvPicPr>
        <p:blipFill rotWithShape="1">
          <a:blip r:embed="rId3">
            <a:alphaModFix/>
          </a:blip>
          <a:srcRect b="4489" l="0" r="0" t="0"/>
          <a:stretch/>
        </p:blipFill>
        <p:spPr>
          <a:xfrm>
            <a:off x="4405575" y="1858925"/>
            <a:ext cx="14252427" cy="11672724"/>
          </a:xfrm>
          <a:prstGeom prst="rect">
            <a:avLst/>
          </a:prstGeom>
          <a:noFill/>
          <a:ln>
            <a:noFill/>
          </a:ln>
        </p:spPr>
      </p:pic>
      <p:sp>
        <p:nvSpPr>
          <p:cNvPr id="296" name="Google Shape;296;p40"/>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97" name="Google Shape;297;p40"/>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98" name="Google Shape;298;p40"/>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Results With Anthropic’s Claude</a:t>
            </a:r>
            <a:endParaRPr>
              <a:latin typeface="PT Sans"/>
              <a:ea typeface="PT Sans"/>
              <a:cs typeface="PT Sans"/>
              <a:sym typeface="PT Sans"/>
            </a:endParaRPr>
          </a:p>
        </p:txBody>
      </p:sp>
      <p:pic>
        <p:nvPicPr>
          <p:cNvPr id="299" name="Google Shape;299;p40">
            <a:hlinkClick r:id="rId4"/>
          </p:cNvPr>
          <p:cNvPicPr preferRelativeResize="0"/>
          <p:nvPr/>
        </p:nvPicPr>
        <p:blipFill>
          <a:blip r:embed="rId5">
            <a:alphaModFix/>
          </a:blip>
          <a:stretch>
            <a:fillRect/>
          </a:stretch>
        </p:blipFill>
        <p:spPr>
          <a:xfrm>
            <a:off x="425450" y="3166652"/>
            <a:ext cx="3443274" cy="1936841"/>
          </a:xfrm>
          <a:prstGeom prst="rect">
            <a:avLst/>
          </a:prstGeom>
          <a:noFill/>
          <a:ln>
            <a:noFill/>
          </a:ln>
        </p:spPr>
      </p:pic>
      <p:sp>
        <p:nvSpPr>
          <p:cNvPr id="300" name="Google Shape;300;p40"/>
          <p:cNvSpPr txBox="1"/>
          <p:nvPr/>
        </p:nvSpPr>
        <p:spPr>
          <a:xfrm>
            <a:off x="16676750" y="2445775"/>
            <a:ext cx="7281900" cy="362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4800">
                <a:highlight>
                  <a:srgbClr val="00FFFF"/>
                </a:highlight>
                <a:latin typeface="PT Sans"/>
                <a:ea typeface="PT Sans"/>
                <a:cs typeface="PT Sans"/>
                <a:sym typeface="PT Sans"/>
              </a:rPr>
              <a:t>See chat log here </a:t>
            </a:r>
            <a:r>
              <a:rPr lang="en-US" sz="4800" u="sng">
                <a:solidFill>
                  <a:schemeClr val="hlink"/>
                </a:solidFill>
                <a:highlight>
                  <a:srgbClr val="00FFFF"/>
                </a:highlight>
                <a:latin typeface="PT Sans"/>
                <a:ea typeface="PT Sans"/>
                <a:cs typeface="PT Sans"/>
                <a:sym typeface="PT Sans"/>
                <a:hlinkClick r:id="rId6"/>
              </a:rPr>
              <a:t>https://shareclaude.pages.dev/c/h6ypejdxqwrypm4ptkpracev</a:t>
            </a:r>
            <a:r>
              <a:rPr lang="en-US" sz="4800">
                <a:highlight>
                  <a:srgbClr val="00FFFF"/>
                </a:highlight>
                <a:latin typeface="PT Sans"/>
                <a:ea typeface="PT Sans"/>
                <a:cs typeface="PT Sans"/>
                <a:sym typeface="PT Sans"/>
              </a:rPr>
              <a:t> </a:t>
            </a:r>
            <a:endParaRPr sz="4800">
              <a:highlight>
                <a:srgbClr val="00FFFF"/>
              </a:highlight>
              <a:latin typeface="PT Sans"/>
              <a:ea typeface="PT Sans"/>
              <a:cs typeface="PT Sans"/>
              <a:sym typeface="PT Sans"/>
            </a:endParaRPr>
          </a:p>
        </p:txBody>
      </p:sp>
      <p:pic>
        <p:nvPicPr>
          <p:cNvPr id="301" name="Google Shape;301;p40"/>
          <p:cNvPicPr preferRelativeResize="0"/>
          <p:nvPr/>
        </p:nvPicPr>
        <p:blipFill>
          <a:blip r:embed="rId7">
            <a:alphaModFix/>
          </a:blip>
          <a:stretch>
            <a:fillRect/>
          </a:stretch>
        </p:blipFill>
        <p:spPr>
          <a:xfrm>
            <a:off x="11783875" y="9223275"/>
            <a:ext cx="11794452" cy="3902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7" name="Google Shape;307;p41"/>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08" name="Google Shape;308;p41"/>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Distinguishing Between Chatbots</a:t>
            </a:r>
            <a:endParaRPr>
              <a:latin typeface="PT Sans"/>
              <a:ea typeface="PT Sans"/>
              <a:cs typeface="PT Sans"/>
              <a:sym typeface="PT Sans"/>
            </a:endParaRPr>
          </a:p>
        </p:txBody>
      </p:sp>
      <p:pic>
        <p:nvPicPr>
          <p:cNvPr id="309" name="Google Shape;309;p41"/>
          <p:cNvPicPr preferRelativeResize="0"/>
          <p:nvPr/>
        </p:nvPicPr>
        <p:blipFill>
          <a:blip r:embed="rId3">
            <a:alphaModFix/>
          </a:blip>
          <a:stretch>
            <a:fillRect/>
          </a:stretch>
        </p:blipFill>
        <p:spPr>
          <a:xfrm>
            <a:off x="0" y="2249175"/>
            <a:ext cx="24384001" cy="8305391"/>
          </a:xfrm>
          <a:prstGeom prst="rect">
            <a:avLst/>
          </a:prstGeom>
          <a:noFill/>
          <a:ln>
            <a:noFill/>
          </a:ln>
        </p:spPr>
      </p:pic>
      <p:sp>
        <p:nvSpPr>
          <p:cNvPr id="310" name="Google Shape;310;p41"/>
          <p:cNvSpPr txBox="1"/>
          <p:nvPr/>
        </p:nvSpPr>
        <p:spPr>
          <a:xfrm>
            <a:off x="17581250" y="10888700"/>
            <a:ext cx="6377400" cy="2308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i="1" lang="en-US" sz="3600">
                <a:highlight>
                  <a:srgbClr val="00FFFF"/>
                </a:highlight>
                <a:latin typeface="PT Sans"/>
                <a:ea typeface="PT Sans"/>
                <a:cs typeface="PT Sans"/>
                <a:sym typeface="PT Sans"/>
              </a:rPr>
              <a:t>This topic will be covered more in-depth with Yuri Cantrell’s breakout group on </a:t>
            </a:r>
            <a:endParaRPr i="1" sz="3600">
              <a:highlight>
                <a:srgbClr val="00FFFF"/>
              </a:highlight>
              <a:latin typeface="PT Sans"/>
              <a:ea typeface="PT Sans"/>
              <a:cs typeface="PT Sans"/>
              <a:sym typeface="PT Sans"/>
            </a:endParaRPr>
          </a:p>
          <a:p>
            <a:pPr indent="0" lvl="0" marL="0" marR="0" rtl="0" algn="r">
              <a:lnSpc>
                <a:spcPct val="100000"/>
              </a:lnSpc>
              <a:spcBef>
                <a:spcPts val="0"/>
              </a:spcBef>
              <a:spcAft>
                <a:spcPts val="0"/>
              </a:spcAft>
              <a:buNone/>
            </a:pPr>
            <a:r>
              <a:rPr i="1" lang="en-US" sz="3600">
                <a:highlight>
                  <a:srgbClr val="00FFFF"/>
                </a:highlight>
                <a:latin typeface="PT Sans"/>
                <a:ea typeface="PT Sans"/>
                <a:cs typeface="PT Sans"/>
                <a:sym typeface="PT Sans"/>
              </a:rPr>
              <a:t>Identifying AI Tools for Research </a:t>
            </a:r>
            <a:endParaRPr sz="3600"/>
          </a:p>
        </p:txBody>
      </p:sp>
      <p:pic>
        <p:nvPicPr>
          <p:cNvPr id="311" name="Google Shape;311;p41">
            <a:hlinkClick r:id="rId4"/>
          </p:cNvPr>
          <p:cNvPicPr preferRelativeResize="0"/>
          <p:nvPr/>
        </p:nvPicPr>
        <p:blipFill>
          <a:blip r:embed="rId5">
            <a:alphaModFix/>
          </a:blip>
          <a:stretch>
            <a:fillRect/>
          </a:stretch>
        </p:blipFill>
        <p:spPr>
          <a:xfrm>
            <a:off x="152400" y="10706966"/>
            <a:ext cx="10470079" cy="26722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2">
            <a:hlinkClick r:id="rId3"/>
          </p:cNvPr>
          <p:cNvPicPr preferRelativeResize="0"/>
          <p:nvPr/>
        </p:nvPicPr>
        <p:blipFill>
          <a:blip r:embed="rId4">
            <a:alphaModFix/>
          </a:blip>
          <a:stretch>
            <a:fillRect/>
          </a:stretch>
        </p:blipFill>
        <p:spPr>
          <a:xfrm>
            <a:off x="261946" y="7397366"/>
            <a:ext cx="4616925" cy="2308463"/>
          </a:xfrm>
          <a:prstGeom prst="rect">
            <a:avLst/>
          </a:prstGeom>
          <a:noFill/>
          <a:ln>
            <a:noFill/>
          </a:ln>
        </p:spPr>
      </p:pic>
      <p:sp>
        <p:nvSpPr>
          <p:cNvPr id="317" name="Google Shape;317;p42"/>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 name="Google Shape;318;p42"/>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he 100-billion webpage dataset that powers AI" id="319" name="Google Shape;319;p42">
            <a:hlinkClick r:id="rId5"/>
          </p:cNvPr>
          <p:cNvPicPr preferRelativeResize="0"/>
          <p:nvPr/>
        </p:nvPicPr>
        <p:blipFill rotWithShape="1">
          <a:blip r:embed="rId6">
            <a:alphaModFix/>
          </a:blip>
          <a:srcRect b="0" l="0" r="0" t="0"/>
          <a:stretch/>
        </p:blipFill>
        <p:spPr>
          <a:xfrm>
            <a:off x="152403" y="1863946"/>
            <a:ext cx="6043823" cy="5533426"/>
          </a:xfrm>
          <a:prstGeom prst="rect">
            <a:avLst/>
          </a:prstGeom>
          <a:noFill/>
          <a:ln>
            <a:noFill/>
          </a:ln>
        </p:spPr>
      </p:pic>
      <p:pic>
        <p:nvPicPr>
          <p:cNvPr id="320" name="Google Shape;320;p42"/>
          <p:cNvPicPr preferRelativeResize="0"/>
          <p:nvPr/>
        </p:nvPicPr>
        <p:blipFill>
          <a:blip r:embed="rId7">
            <a:alphaModFix/>
          </a:blip>
          <a:stretch>
            <a:fillRect/>
          </a:stretch>
        </p:blipFill>
        <p:spPr>
          <a:xfrm>
            <a:off x="10762432" y="2096775"/>
            <a:ext cx="13380318" cy="9026626"/>
          </a:xfrm>
          <a:prstGeom prst="rect">
            <a:avLst/>
          </a:prstGeom>
          <a:noFill/>
          <a:ln>
            <a:noFill/>
          </a:ln>
        </p:spPr>
      </p:pic>
      <p:pic>
        <p:nvPicPr>
          <p:cNvPr id="321" name="Google Shape;321;p42">
            <a:hlinkClick r:id="rId8"/>
          </p:cNvPr>
          <p:cNvPicPr preferRelativeResize="0"/>
          <p:nvPr/>
        </p:nvPicPr>
        <p:blipFill>
          <a:blip r:embed="rId9">
            <a:alphaModFix/>
          </a:blip>
          <a:stretch>
            <a:fillRect/>
          </a:stretch>
        </p:blipFill>
        <p:spPr>
          <a:xfrm>
            <a:off x="13593772" y="9791364"/>
            <a:ext cx="9890079" cy="3290204"/>
          </a:xfrm>
          <a:prstGeom prst="rect">
            <a:avLst/>
          </a:prstGeom>
          <a:noFill/>
          <a:ln>
            <a:noFill/>
          </a:ln>
        </p:spPr>
      </p:pic>
      <p:pic>
        <p:nvPicPr>
          <p:cNvPr id="322" name="Google Shape;322;p42">
            <a:hlinkClick r:id="rId10"/>
          </p:cNvPr>
          <p:cNvPicPr preferRelativeResize="0"/>
          <p:nvPr/>
        </p:nvPicPr>
        <p:blipFill>
          <a:blip r:embed="rId11">
            <a:alphaModFix/>
          </a:blip>
          <a:stretch>
            <a:fillRect/>
          </a:stretch>
        </p:blipFill>
        <p:spPr>
          <a:xfrm>
            <a:off x="425450" y="8686795"/>
            <a:ext cx="6043825" cy="4042655"/>
          </a:xfrm>
          <a:prstGeom prst="rect">
            <a:avLst/>
          </a:prstGeom>
          <a:noFill/>
          <a:ln>
            <a:noFill/>
          </a:ln>
        </p:spPr>
      </p:pic>
      <p:pic>
        <p:nvPicPr>
          <p:cNvPr id="323" name="Google Shape;323;p42">
            <a:hlinkClick r:id="rId12"/>
          </p:cNvPr>
          <p:cNvPicPr preferRelativeResize="0"/>
          <p:nvPr/>
        </p:nvPicPr>
        <p:blipFill>
          <a:blip r:embed="rId13">
            <a:alphaModFix/>
          </a:blip>
          <a:stretch>
            <a:fillRect/>
          </a:stretch>
        </p:blipFill>
        <p:spPr>
          <a:xfrm>
            <a:off x="5038948" y="4219723"/>
            <a:ext cx="6635597" cy="5276525"/>
          </a:xfrm>
          <a:prstGeom prst="rect">
            <a:avLst/>
          </a:prstGeom>
          <a:noFill/>
          <a:ln>
            <a:noFill/>
          </a:ln>
        </p:spPr>
      </p:pic>
      <p:pic>
        <p:nvPicPr>
          <p:cNvPr id="324" name="Google Shape;324;p42">
            <a:hlinkClick r:id="rId14"/>
          </p:cNvPr>
          <p:cNvPicPr preferRelativeResize="0"/>
          <p:nvPr/>
        </p:nvPicPr>
        <p:blipFill>
          <a:blip r:embed="rId15">
            <a:alphaModFix/>
          </a:blip>
          <a:stretch>
            <a:fillRect/>
          </a:stretch>
        </p:blipFill>
        <p:spPr>
          <a:xfrm>
            <a:off x="6196223" y="9076989"/>
            <a:ext cx="6243699" cy="3900771"/>
          </a:xfrm>
          <a:prstGeom prst="rect">
            <a:avLst/>
          </a:prstGeom>
          <a:noFill/>
          <a:ln>
            <a:noFill/>
          </a:ln>
        </p:spPr>
      </p:pic>
      <p:sp>
        <p:nvSpPr>
          <p:cNvPr id="325" name="Google Shape;325;p42"/>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SzPts val="8500"/>
              <a:buNone/>
            </a:pPr>
            <a:r>
              <a:rPr lang="en-US">
                <a:latin typeface="PT Sans"/>
                <a:ea typeface="PT Sans"/>
                <a:cs typeface="PT Sans"/>
                <a:sym typeface="PT Sans"/>
              </a:rPr>
              <a:t>Core Concepts With AI: Training Data</a:t>
            </a:r>
            <a:endParaRPr>
              <a:latin typeface="PT Sans"/>
              <a:ea typeface="PT Sans"/>
              <a:cs typeface="PT Sans"/>
              <a:sym typeface="PT Sans"/>
            </a:endParaRPr>
          </a:p>
        </p:txBody>
      </p:sp>
      <p:pic>
        <p:nvPicPr>
          <p:cNvPr id="326" name="Google Shape;326;p42">
            <a:hlinkClick r:id="rId16"/>
          </p:cNvPr>
          <p:cNvPicPr preferRelativeResize="0"/>
          <p:nvPr/>
        </p:nvPicPr>
        <p:blipFill>
          <a:blip r:embed="rId17">
            <a:alphaModFix/>
          </a:blip>
          <a:stretch>
            <a:fillRect/>
          </a:stretch>
        </p:blipFill>
        <p:spPr>
          <a:xfrm>
            <a:off x="18098925" y="184325"/>
            <a:ext cx="6043825" cy="25591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2" name="Google Shape;332;p43"/>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43"/>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SzPct val="100000"/>
              <a:buNone/>
            </a:pPr>
            <a:r>
              <a:rPr lang="en-US"/>
              <a:t>Core Concepts With AI: </a:t>
            </a:r>
            <a:endParaRPr/>
          </a:p>
          <a:p>
            <a:pPr indent="0" lvl="0" marL="0" rtl="0" algn="l">
              <a:lnSpc>
                <a:spcPct val="80000"/>
              </a:lnSpc>
              <a:spcBef>
                <a:spcPts val="0"/>
              </a:spcBef>
              <a:spcAft>
                <a:spcPts val="0"/>
              </a:spcAft>
              <a:buSzPct val="100000"/>
              <a:buNone/>
            </a:pPr>
            <a:r>
              <a:rPr lang="en-US"/>
              <a:t>Tokenization &amp; Vectorization</a:t>
            </a:r>
            <a:endParaRPr/>
          </a:p>
        </p:txBody>
      </p:sp>
      <p:pic>
        <p:nvPicPr>
          <p:cNvPr id="334" name="Google Shape;334;p43"/>
          <p:cNvPicPr preferRelativeResize="0"/>
          <p:nvPr/>
        </p:nvPicPr>
        <p:blipFill>
          <a:blip r:embed="rId3">
            <a:alphaModFix/>
          </a:blip>
          <a:stretch>
            <a:fillRect/>
          </a:stretch>
        </p:blipFill>
        <p:spPr>
          <a:xfrm>
            <a:off x="447675" y="3317915"/>
            <a:ext cx="11715750" cy="5038725"/>
          </a:xfrm>
          <a:prstGeom prst="rect">
            <a:avLst/>
          </a:prstGeom>
          <a:noFill/>
          <a:ln>
            <a:noFill/>
          </a:ln>
        </p:spPr>
      </p:pic>
      <p:pic>
        <p:nvPicPr>
          <p:cNvPr id="335" name="Google Shape;335;p43"/>
          <p:cNvPicPr preferRelativeResize="0"/>
          <p:nvPr/>
        </p:nvPicPr>
        <p:blipFill>
          <a:blip r:embed="rId4">
            <a:alphaModFix/>
          </a:blip>
          <a:stretch>
            <a:fillRect/>
          </a:stretch>
        </p:blipFill>
        <p:spPr>
          <a:xfrm>
            <a:off x="701500" y="8110375"/>
            <a:ext cx="11073850" cy="4794475"/>
          </a:xfrm>
          <a:prstGeom prst="rect">
            <a:avLst/>
          </a:prstGeom>
          <a:noFill/>
          <a:ln>
            <a:noFill/>
          </a:ln>
        </p:spPr>
      </p:pic>
      <p:pic>
        <p:nvPicPr>
          <p:cNvPr id="336" name="Google Shape;336;p43"/>
          <p:cNvPicPr preferRelativeResize="0"/>
          <p:nvPr/>
        </p:nvPicPr>
        <p:blipFill rotWithShape="1">
          <a:blip r:embed="rId5">
            <a:alphaModFix/>
          </a:blip>
          <a:srcRect b="0" l="0" r="5294" t="0"/>
          <a:stretch/>
        </p:blipFill>
        <p:spPr>
          <a:xfrm>
            <a:off x="12420575" y="3554382"/>
            <a:ext cx="8610636" cy="5176374"/>
          </a:xfrm>
          <a:prstGeom prst="rect">
            <a:avLst/>
          </a:prstGeom>
          <a:noFill/>
          <a:ln>
            <a:noFill/>
          </a:ln>
        </p:spPr>
      </p:pic>
      <p:pic>
        <p:nvPicPr>
          <p:cNvPr id="337" name="Google Shape;337;p43"/>
          <p:cNvPicPr preferRelativeResize="0"/>
          <p:nvPr/>
        </p:nvPicPr>
        <p:blipFill rotWithShape="1">
          <a:blip r:embed="rId6">
            <a:alphaModFix/>
          </a:blip>
          <a:srcRect b="0" l="4085" r="0" t="0"/>
          <a:stretch/>
        </p:blipFill>
        <p:spPr>
          <a:xfrm>
            <a:off x="15744951" y="8356650"/>
            <a:ext cx="7971574" cy="4794476"/>
          </a:xfrm>
          <a:prstGeom prst="rect">
            <a:avLst/>
          </a:prstGeom>
          <a:noFill/>
          <a:ln>
            <a:noFill/>
          </a:ln>
        </p:spPr>
      </p:pic>
      <p:pic>
        <p:nvPicPr>
          <p:cNvPr id="338" name="Google Shape;338;p43"/>
          <p:cNvPicPr preferRelativeResize="0"/>
          <p:nvPr/>
        </p:nvPicPr>
        <p:blipFill>
          <a:blip r:embed="rId7">
            <a:alphaModFix/>
          </a:blip>
          <a:stretch>
            <a:fillRect/>
          </a:stretch>
        </p:blipFill>
        <p:spPr>
          <a:xfrm>
            <a:off x="17312150" y="344175"/>
            <a:ext cx="6875100" cy="3820249"/>
          </a:xfrm>
          <a:prstGeom prst="rect">
            <a:avLst/>
          </a:prstGeom>
          <a:noFill/>
          <a:ln>
            <a:noFill/>
          </a:ln>
        </p:spPr>
      </p:pic>
      <p:pic>
        <p:nvPicPr>
          <p:cNvPr id="339" name="Google Shape;339;p43">
            <a:hlinkClick r:id="rId8"/>
          </p:cNvPr>
          <p:cNvPicPr preferRelativeResize="0"/>
          <p:nvPr/>
        </p:nvPicPr>
        <p:blipFill>
          <a:blip r:embed="rId9">
            <a:alphaModFix/>
          </a:blip>
          <a:stretch>
            <a:fillRect/>
          </a:stretch>
        </p:blipFill>
        <p:spPr>
          <a:xfrm>
            <a:off x="13360500" y="10554802"/>
            <a:ext cx="4097131" cy="11528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45" name="Google Shape;345;p44"/>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46" name="Google Shape;346;p44"/>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Distinguishing Between Chatbots: </a:t>
            </a:r>
            <a:endParaRPr>
              <a:latin typeface="PT Sans"/>
              <a:ea typeface="PT Sans"/>
              <a:cs typeface="PT Sans"/>
              <a:sym typeface="PT Sans"/>
            </a:endParaRPr>
          </a:p>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Costs &amp; Privacy</a:t>
            </a:r>
            <a:endParaRPr>
              <a:latin typeface="PT Sans"/>
              <a:ea typeface="PT Sans"/>
              <a:cs typeface="PT Sans"/>
              <a:sym typeface="PT Sans"/>
            </a:endParaRPr>
          </a:p>
        </p:txBody>
      </p:sp>
      <p:sp>
        <p:nvSpPr>
          <p:cNvPr id="347" name="Google Shape;347;p44"/>
          <p:cNvSpPr txBox="1"/>
          <p:nvPr/>
        </p:nvSpPr>
        <p:spPr>
          <a:xfrm>
            <a:off x="425450" y="3042750"/>
            <a:ext cx="11830500" cy="10306800"/>
          </a:xfrm>
          <a:prstGeom prst="rect">
            <a:avLst/>
          </a:prstGeom>
          <a:noFill/>
          <a:ln>
            <a:noFill/>
          </a:ln>
        </p:spPr>
        <p:txBody>
          <a:bodyPr anchorCtr="0" anchor="t" bIns="91425" lIns="91425" spcFirstLastPara="1" rIns="91425" wrap="square" tIns="91425">
            <a:spAutoFit/>
          </a:bodyPr>
          <a:lstStyle/>
          <a:p>
            <a:pPr indent="-431800" lvl="0" marL="457200" rtl="0" algn="l">
              <a:lnSpc>
                <a:spcPct val="115000"/>
              </a:lnSpc>
              <a:spcBef>
                <a:spcPts val="1200"/>
              </a:spcBef>
              <a:spcAft>
                <a:spcPts val="0"/>
              </a:spcAft>
              <a:buSzPts val="3200"/>
              <a:buFont typeface="PT Sans"/>
              <a:buChar char="●"/>
            </a:pPr>
            <a:r>
              <a:rPr b="1" lang="en-US" sz="3200">
                <a:latin typeface="PT Sans"/>
                <a:ea typeface="PT Sans"/>
                <a:cs typeface="PT Sans"/>
                <a:sym typeface="PT Sans"/>
              </a:rPr>
              <a:t>Most Chatbots Operate as SaaS Platforms</a:t>
            </a:r>
            <a:endParaRPr b="1" sz="3200">
              <a:latin typeface="PT Sans"/>
              <a:ea typeface="PT Sans"/>
              <a:cs typeface="PT Sans"/>
              <a:sym typeface="PT Sans"/>
            </a:endParaRPr>
          </a:p>
          <a:p>
            <a:pPr indent="-431800" lvl="1" marL="914400" rtl="0" algn="l">
              <a:lnSpc>
                <a:spcPct val="115000"/>
              </a:lnSpc>
              <a:spcBef>
                <a:spcPts val="0"/>
              </a:spcBef>
              <a:spcAft>
                <a:spcPts val="0"/>
              </a:spcAft>
              <a:buSzPts val="3200"/>
              <a:buFont typeface="PT Sans"/>
              <a:buChar char="○"/>
            </a:pPr>
            <a:r>
              <a:rPr lang="en-US" sz="3200">
                <a:latin typeface="PT Sans"/>
                <a:ea typeface="PT Sans"/>
                <a:cs typeface="PT Sans"/>
                <a:sym typeface="PT Sans"/>
              </a:rPr>
              <a:t>Chatbots are typically </a:t>
            </a:r>
            <a:r>
              <a:rPr b="1" lang="en-US" sz="3200">
                <a:latin typeface="PT Sans"/>
                <a:ea typeface="PT Sans"/>
                <a:cs typeface="PT Sans"/>
                <a:sym typeface="PT Sans"/>
              </a:rPr>
              <a:t>Software as a Service (SaaS) platforms</a:t>
            </a:r>
            <a:r>
              <a:rPr lang="en-US" sz="3200">
                <a:latin typeface="PT Sans"/>
                <a:ea typeface="PT Sans"/>
                <a:cs typeface="PT Sans"/>
                <a:sym typeface="PT Sans"/>
              </a:rPr>
              <a:t>, meaning they require an internet connection and operate via a cloud-based model.</a:t>
            </a:r>
            <a:endParaRPr sz="3200">
              <a:latin typeface="PT Sans"/>
              <a:ea typeface="PT Sans"/>
              <a:cs typeface="PT Sans"/>
              <a:sym typeface="PT Sans"/>
            </a:endParaRPr>
          </a:p>
          <a:p>
            <a:pPr indent="-431800" lvl="1" marL="914400" rtl="0" algn="l">
              <a:lnSpc>
                <a:spcPct val="115000"/>
              </a:lnSpc>
              <a:spcBef>
                <a:spcPts val="0"/>
              </a:spcBef>
              <a:spcAft>
                <a:spcPts val="0"/>
              </a:spcAft>
              <a:buSzPts val="3200"/>
              <a:buFont typeface="PT Sans"/>
              <a:buChar char="○"/>
            </a:pPr>
            <a:r>
              <a:rPr lang="en-US" sz="3200">
                <a:latin typeface="PT Sans"/>
                <a:ea typeface="PT Sans"/>
                <a:cs typeface="PT Sans"/>
                <a:sym typeface="PT Sans"/>
              </a:rPr>
              <a:t>Many offer </a:t>
            </a:r>
            <a:r>
              <a:rPr b="1" lang="en-US" sz="3200">
                <a:latin typeface="PT Sans"/>
                <a:ea typeface="PT Sans"/>
                <a:cs typeface="PT Sans"/>
                <a:sym typeface="PT Sans"/>
              </a:rPr>
              <a:t>free tiers</a:t>
            </a:r>
            <a:r>
              <a:rPr lang="en-US" sz="3200">
                <a:latin typeface="PT Sans"/>
                <a:ea typeface="PT Sans"/>
                <a:cs typeface="PT Sans"/>
                <a:sym typeface="PT Sans"/>
              </a:rPr>
              <a:t>, but these often come with limitations, such as access to lower-tier models, restricted features (e.g., file uploads, extended memory), or usage caps. </a:t>
            </a:r>
            <a:r>
              <a:rPr b="1" lang="en-US" sz="3200">
                <a:latin typeface="PT Sans"/>
                <a:ea typeface="PT Sans"/>
                <a:cs typeface="PT Sans"/>
                <a:sym typeface="PT Sans"/>
              </a:rPr>
              <a:t>Paid plans</a:t>
            </a:r>
            <a:r>
              <a:rPr lang="en-US" sz="3200">
                <a:latin typeface="PT Sans"/>
                <a:ea typeface="PT Sans"/>
                <a:cs typeface="PT Sans"/>
                <a:sym typeface="PT Sans"/>
              </a:rPr>
              <a:t> provide better models and advanced capabilities (e.g., GPT-4o, Claude 2, Gemini Advanced).</a:t>
            </a:r>
            <a:endParaRPr sz="3200">
              <a:latin typeface="PT Sans"/>
              <a:ea typeface="PT Sans"/>
              <a:cs typeface="PT Sans"/>
              <a:sym typeface="PT Sans"/>
            </a:endParaRPr>
          </a:p>
          <a:p>
            <a:pPr indent="-431800" lvl="0" marL="457200" rtl="0" algn="l">
              <a:lnSpc>
                <a:spcPct val="115000"/>
              </a:lnSpc>
              <a:spcBef>
                <a:spcPts val="0"/>
              </a:spcBef>
              <a:spcAft>
                <a:spcPts val="0"/>
              </a:spcAft>
              <a:buSzPts val="3200"/>
              <a:buFont typeface="PT Sans"/>
              <a:buChar char="●"/>
            </a:pPr>
            <a:r>
              <a:rPr b="1" lang="en-US" sz="3200">
                <a:latin typeface="PT Sans"/>
                <a:ea typeface="PT Sans"/>
                <a:cs typeface="PT Sans"/>
                <a:sym typeface="PT Sans"/>
              </a:rPr>
              <a:t>Understanding Queries vs. Tokens</a:t>
            </a:r>
            <a:endParaRPr b="1" sz="3200">
              <a:latin typeface="PT Sans"/>
              <a:ea typeface="PT Sans"/>
              <a:cs typeface="PT Sans"/>
              <a:sym typeface="PT Sans"/>
            </a:endParaRPr>
          </a:p>
          <a:p>
            <a:pPr indent="-431800" lvl="1" marL="914400" rtl="0" algn="l">
              <a:lnSpc>
                <a:spcPct val="115000"/>
              </a:lnSpc>
              <a:spcBef>
                <a:spcPts val="0"/>
              </a:spcBef>
              <a:spcAft>
                <a:spcPts val="0"/>
              </a:spcAft>
              <a:buSzPts val="3200"/>
              <a:buFont typeface="PT Sans"/>
              <a:buChar char="○"/>
            </a:pPr>
            <a:r>
              <a:rPr lang="en-US" sz="3200">
                <a:latin typeface="PT Sans"/>
                <a:ea typeface="PT Sans"/>
                <a:cs typeface="PT Sans"/>
                <a:sym typeface="PT Sans"/>
              </a:rPr>
              <a:t>Queries refer to each prompt or request you send to the chatbot. Free and paid plans often </a:t>
            </a:r>
            <a:r>
              <a:rPr b="1" lang="en-US" sz="3200">
                <a:latin typeface="PT Sans"/>
                <a:ea typeface="PT Sans"/>
                <a:cs typeface="PT Sans"/>
                <a:sym typeface="PT Sans"/>
              </a:rPr>
              <a:t>limit the number of queries per time period</a:t>
            </a:r>
            <a:r>
              <a:rPr lang="en-US" sz="3200">
                <a:latin typeface="PT Sans"/>
                <a:ea typeface="PT Sans"/>
                <a:cs typeface="PT Sans"/>
                <a:sym typeface="PT Sans"/>
              </a:rPr>
              <a:t>.</a:t>
            </a:r>
            <a:endParaRPr sz="3200">
              <a:latin typeface="PT Sans"/>
              <a:ea typeface="PT Sans"/>
              <a:cs typeface="PT Sans"/>
              <a:sym typeface="PT Sans"/>
            </a:endParaRPr>
          </a:p>
          <a:p>
            <a:pPr indent="-431800" lvl="1" marL="914400" rtl="0" algn="l">
              <a:lnSpc>
                <a:spcPct val="115000"/>
              </a:lnSpc>
              <a:spcBef>
                <a:spcPts val="0"/>
              </a:spcBef>
              <a:spcAft>
                <a:spcPts val="0"/>
              </a:spcAft>
              <a:buSzPts val="3200"/>
              <a:buFont typeface="PT Sans"/>
              <a:buChar char="○"/>
            </a:pPr>
            <a:r>
              <a:rPr lang="en-US" sz="3200">
                <a:latin typeface="PT Sans"/>
                <a:ea typeface="PT Sans"/>
                <a:cs typeface="PT Sans"/>
                <a:sym typeface="PT Sans"/>
              </a:rPr>
              <a:t>Tokens measure how much text is processed—both in your prompt and the AI’s response.</a:t>
            </a:r>
            <a:endParaRPr sz="3200">
              <a:latin typeface="PT Sans"/>
              <a:ea typeface="PT Sans"/>
              <a:cs typeface="PT Sans"/>
              <a:sym typeface="PT Sans"/>
            </a:endParaRPr>
          </a:p>
          <a:p>
            <a:pPr indent="-431800" lvl="1" marL="914400" rtl="0" algn="l">
              <a:lnSpc>
                <a:spcPct val="115000"/>
              </a:lnSpc>
              <a:spcBef>
                <a:spcPts val="0"/>
              </a:spcBef>
              <a:spcAft>
                <a:spcPts val="0"/>
              </a:spcAft>
              <a:buSzPts val="3200"/>
              <a:buFont typeface="PT Sans"/>
              <a:buChar char="○"/>
            </a:pPr>
            <a:r>
              <a:rPr b="1" lang="en-US" sz="3200">
                <a:latin typeface="PT Sans"/>
                <a:ea typeface="PT Sans"/>
                <a:cs typeface="PT Sans"/>
                <a:sym typeface="PT Sans"/>
              </a:rPr>
              <a:t>APIs charge based on tokens,</a:t>
            </a:r>
            <a:r>
              <a:rPr lang="en-US" sz="3200">
                <a:latin typeface="PT Sans"/>
                <a:ea typeface="PT Sans"/>
                <a:cs typeface="PT Sans"/>
                <a:sym typeface="PT Sans"/>
              </a:rPr>
              <a:t> making pricing less predictable since tokenization varies across companies, languages, and models.</a:t>
            </a:r>
            <a:endParaRPr sz="3200">
              <a:latin typeface="PT Sans"/>
              <a:ea typeface="PT Sans"/>
              <a:cs typeface="PT Sans"/>
              <a:sym typeface="PT Sans"/>
            </a:endParaRPr>
          </a:p>
        </p:txBody>
      </p:sp>
      <p:pic>
        <p:nvPicPr>
          <p:cNvPr id="348" name="Google Shape;348;p44"/>
          <p:cNvPicPr preferRelativeResize="0"/>
          <p:nvPr/>
        </p:nvPicPr>
        <p:blipFill rotWithShape="1">
          <a:blip r:embed="rId3">
            <a:alphaModFix/>
          </a:blip>
          <a:srcRect b="15756" l="0" r="0" t="13587"/>
          <a:stretch/>
        </p:blipFill>
        <p:spPr>
          <a:xfrm>
            <a:off x="12255975" y="2516238"/>
            <a:ext cx="11702675" cy="5499925"/>
          </a:xfrm>
          <a:prstGeom prst="rect">
            <a:avLst/>
          </a:prstGeom>
          <a:noFill/>
          <a:ln>
            <a:noFill/>
          </a:ln>
        </p:spPr>
      </p:pic>
      <p:pic>
        <p:nvPicPr>
          <p:cNvPr id="349" name="Google Shape;349;p44"/>
          <p:cNvPicPr preferRelativeResize="0"/>
          <p:nvPr/>
        </p:nvPicPr>
        <p:blipFill rotWithShape="1">
          <a:blip r:embed="rId4">
            <a:alphaModFix/>
          </a:blip>
          <a:srcRect b="8946" l="16404" r="15415" t="8674"/>
          <a:stretch/>
        </p:blipFill>
        <p:spPr>
          <a:xfrm>
            <a:off x="13306800" y="7085550"/>
            <a:ext cx="9601024" cy="6157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55" name="Google Shape;355;p45"/>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56" name="Google Shape;356;p45"/>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Results With Microsoft’s Co-Pilot</a:t>
            </a:r>
            <a:endParaRPr>
              <a:latin typeface="PT Sans"/>
              <a:ea typeface="PT Sans"/>
              <a:cs typeface="PT Sans"/>
              <a:sym typeface="PT Sans"/>
            </a:endParaRPr>
          </a:p>
        </p:txBody>
      </p:sp>
      <p:pic>
        <p:nvPicPr>
          <p:cNvPr id="357" name="Google Shape;357;p45">
            <a:hlinkClick r:id="rId3"/>
          </p:cNvPr>
          <p:cNvPicPr preferRelativeResize="0"/>
          <p:nvPr/>
        </p:nvPicPr>
        <p:blipFill>
          <a:blip r:embed="rId4">
            <a:alphaModFix/>
          </a:blip>
          <a:stretch>
            <a:fillRect/>
          </a:stretch>
        </p:blipFill>
        <p:spPr>
          <a:xfrm>
            <a:off x="290725" y="1773450"/>
            <a:ext cx="13331748" cy="8586225"/>
          </a:xfrm>
          <a:prstGeom prst="rect">
            <a:avLst/>
          </a:prstGeom>
          <a:noFill/>
          <a:ln>
            <a:noFill/>
          </a:ln>
        </p:spPr>
      </p:pic>
      <p:pic>
        <p:nvPicPr>
          <p:cNvPr id="358" name="Google Shape;358;p45"/>
          <p:cNvPicPr preferRelativeResize="0"/>
          <p:nvPr/>
        </p:nvPicPr>
        <p:blipFill>
          <a:blip r:embed="rId5">
            <a:alphaModFix/>
          </a:blip>
          <a:stretch>
            <a:fillRect/>
          </a:stretch>
        </p:blipFill>
        <p:spPr>
          <a:xfrm>
            <a:off x="9593275" y="6650575"/>
            <a:ext cx="14365373" cy="6881075"/>
          </a:xfrm>
          <a:prstGeom prst="rect">
            <a:avLst/>
          </a:prstGeom>
          <a:noFill/>
          <a:ln>
            <a:noFill/>
          </a:ln>
        </p:spPr>
      </p:pic>
      <p:pic>
        <p:nvPicPr>
          <p:cNvPr id="359" name="Google Shape;359;p45"/>
          <p:cNvPicPr preferRelativeResize="0"/>
          <p:nvPr/>
        </p:nvPicPr>
        <p:blipFill>
          <a:blip r:embed="rId6">
            <a:alphaModFix/>
          </a:blip>
          <a:stretch>
            <a:fillRect/>
          </a:stretch>
        </p:blipFill>
        <p:spPr>
          <a:xfrm>
            <a:off x="13622475" y="1773450"/>
            <a:ext cx="9613676" cy="4922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5" name="Google Shape;365;p46"/>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366" name="Google Shape;366;p46"/>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Distinguishing Between Chatbots: </a:t>
            </a:r>
            <a:endParaRPr>
              <a:latin typeface="PT Sans"/>
              <a:ea typeface="PT Sans"/>
              <a:cs typeface="PT Sans"/>
              <a:sym typeface="PT Sans"/>
            </a:endParaRPr>
          </a:p>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Costs &amp; Privacy</a:t>
            </a:r>
            <a:endParaRPr>
              <a:latin typeface="PT Sans"/>
              <a:ea typeface="PT Sans"/>
              <a:cs typeface="PT Sans"/>
              <a:sym typeface="PT Sans"/>
            </a:endParaRPr>
          </a:p>
        </p:txBody>
      </p:sp>
      <p:sp>
        <p:nvSpPr>
          <p:cNvPr id="367" name="Google Shape;367;p46"/>
          <p:cNvSpPr txBox="1"/>
          <p:nvPr/>
        </p:nvSpPr>
        <p:spPr>
          <a:xfrm>
            <a:off x="1099800" y="3042750"/>
            <a:ext cx="12140400" cy="90231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1200"/>
              </a:spcBef>
              <a:spcAft>
                <a:spcPts val="0"/>
              </a:spcAft>
              <a:buSzPts val="3600"/>
              <a:buFont typeface="PT Sans"/>
              <a:buChar char="●"/>
            </a:pPr>
            <a:r>
              <a:rPr b="1" lang="en-US" sz="3600">
                <a:latin typeface="PT Sans"/>
                <a:ea typeface="PT Sans"/>
                <a:cs typeface="PT Sans"/>
                <a:sym typeface="PT Sans"/>
              </a:rPr>
              <a:t>Data Leakage</a:t>
            </a:r>
            <a:endParaRPr b="1" sz="3600">
              <a:latin typeface="PT Sans"/>
              <a:ea typeface="PT Sans"/>
              <a:cs typeface="PT Sans"/>
              <a:sym typeface="PT Sans"/>
            </a:endParaRPr>
          </a:p>
          <a:p>
            <a:pPr indent="-457200" lvl="1" marL="914400" rtl="0" algn="l">
              <a:lnSpc>
                <a:spcPct val="115000"/>
              </a:lnSpc>
              <a:spcBef>
                <a:spcPts val="0"/>
              </a:spcBef>
              <a:spcAft>
                <a:spcPts val="0"/>
              </a:spcAft>
              <a:buSzPts val="3600"/>
              <a:buFont typeface="PT Sans"/>
              <a:buChar char="○"/>
            </a:pPr>
            <a:r>
              <a:rPr lang="en-US" sz="3600">
                <a:latin typeface="PT Sans"/>
                <a:ea typeface="PT Sans"/>
                <a:cs typeface="PT Sans"/>
                <a:sym typeface="PT Sans"/>
              </a:rPr>
              <a:t>AI models trained on user inputs may store, recall, or </a:t>
            </a:r>
            <a:r>
              <a:rPr b="1" lang="en-US" sz="3600">
                <a:latin typeface="PT Sans"/>
                <a:ea typeface="PT Sans"/>
                <a:cs typeface="PT Sans"/>
                <a:sym typeface="PT Sans"/>
              </a:rPr>
              <a:t>regurgitate private data</a:t>
            </a:r>
            <a:r>
              <a:rPr lang="en-US" sz="3600">
                <a:latin typeface="PT Sans"/>
                <a:ea typeface="PT Sans"/>
                <a:cs typeface="PT Sans"/>
                <a:sym typeface="PT Sans"/>
              </a:rPr>
              <a:t>, leading to exposure in AI-generated outputs.</a:t>
            </a:r>
            <a:endParaRPr sz="3600">
              <a:latin typeface="PT Sans"/>
              <a:ea typeface="PT Sans"/>
              <a:cs typeface="PT Sans"/>
              <a:sym typeface="PT Sans"/>
            </a:endParaRPr>
          </a:p>
          <a:p>
            <a:pPr indent="-457200" lvl="1" marL="914400" rtl="0" algn="l">
              <a:lnSpc>
                <a:spcPct val="115000"/>
              </a:lnSpc>
              <a:spcBef>
                <a:spcPts val="0"/>
              </a:spcBef>
              <a:spcAft>
                <a:spcPts val="0"/>
              </a:spcAft>
              <a:buSzPts val="3600"/>
              <a:buFont typeface="PT Sans"/>
              <a:buChar char="○"/>
            </a:pPr>
            <a:r>
              <a:rPr lang="en-US" sz="3600">
                <a:latin typeface="PT Sans"/>
                <a:ea typeface="PT Sans"/>
                <a:cs typeface="PT Sans"/>
                <a:sym typeface="PT Sans"/>
              </a:rPr>
              <a:t>Some chatbots store interactions and use them to further train models unless explicitly disabled to create </a:t>
            </a:r>
            <a:r>
              <a:rPr b="1" lang="en-US" sz="3600">
                <a:latin typeface="PT Sans"/>
                <a:ea typeface="PT Sans"/>
                <a:cs typeface="PT Sans"/>
                <a:sym typeface="PT Sans"/>
              </a:rPr>
              <a:t>synthetic data.</a:t>
            </a:r>
            <a:endParaRPr b="1" sz="3600">
              <a:latin typeface="PT Sans"/>
              <a:ea typeface="PT Sans"/>
              <a:cs typeface="PT Sans"/>
              <a:sym typeface="PT Sans"/>
            </a:endParaRPr>
          </a:p>
          <a:p>
            <a:pPr indent="-457200" lvl="0" marL="457200" rtl="0" algn="l">
              <a:lnSpc>
                <a:spcPct val="115000"/>
              </a:lnSpc>
              <a:spcBef>
                <a:spcPts val="0"/>
              </a:spcBef>
              <a:spcAft>
                <a:spcPts val="0"/>
              </a:spcAft>
              <a:buSzPts val="3600"/>
              <a:buFont typeface="PT Sans"/>
              <a:buChar char="●"/>
            </a:pPr>
            <a:r>
              <a:rPr b="1" lang="en-US" sz="3600">
                <a:latin typeface="PT Sans"/>
                <a:ea typeface="PT Sans"/>
                <a:cs typeface="PT Sans"/>
                <a:sym typeface="PT Sans"/>
              </a:rPr>
              <a:t>Data Privacy Unknown</a:t>
            </a:r>
            <a:endParaRPr b="1" sz="3600">
              <a:latin typeface="PT Sans"/>
              <a:ea typeface="PT Sans"/>
              <a:cs typeface="PT Sans"/>
              <a:sym typeface="PT Sans"/>
            </a:endParaRPr>
          </a:p>
          <a:p>
            <a:pPr indent="-457200" lvl="1" marL="914400" rtl="0" algn="l">
              <a:lnSpc>
                <a:spcPct val="115000"/>
              </a:lnSpc>
              <a:spcBef>
                <a:spcPts val="0"/>
              </a:spcBef>
              <a:spcAft>
                <a:spcPts val="0"/>
              </a:spcAft>
              <a:buSzPts val="3600"/>
              <a:buFont typeface="PT Sans"/>
              <a:buChar char="○"/>
            </a:pPr>
            <a:r>
              <a:rPr lang="en-US" sz="3600">
                <a:latin typeface="PT Sans"/>
                <a:ea typeface="PT Sans"/>
                <a:cs typeface="PT Sans"/>
                <a:sym typeface="PT Sans"/>
              </a:rPr>
              <a:t>While many chatbot providers claim they do not store or train on user data, there is often </a:t>
            </a:r>
            <a:r>
              <a:rPr b="1" lang="en-US" sz="3600">
                <a:latin typeface="PT Sans"/>
                <a:ea typeface="PT Sans"/>
                <a:cs typeface="PT Sans"/>
                <a:sym typeface="PT Sans"/>
              </a:rPr>
              <a:t>little transparency or external verification.</a:t>
            </a:r>
            <a:endParaRPr b="1" sz="3600">
              <a:latin typeface="PT Sans"/>
              <a:ea typeface="PT Sans"/>
              <a:cs typeface="PT Sans"/>
              <a:sym typeface="PT Sans"/>
            </a:endParaRPr>
          </a:p>
          <a:p>
            <a:pPr indent="-457200" lvl="1" marL="914400" rtl="0" algn="l">
              <a:lnSpc>
                <a:spcPct val="115000"/>
              </a:lnSpc>
              <a:spcBef>
                <a:spcPts val="0"/>
              </a:spcBef>
              <a:spcAft>
                <a:spcPts val="0"/>
              </a:spcAft>
              <a:buSzPts val="3600"/>
              <a:buFont typeface="PT Sans"/>
              <a:buChar char="○"/>
            </a:pPr>
            <a:r>
              <a:rPr lang="en-US" sz="3600">
                <a:latin typeface="PT Sans"/>
                <a:ea typeface="PT Sans"/>
                <a:cs typeface="PT Sans"/>
                <a:sym typeface="PT Sans"/>
              </a:rPr>
              <a:t>No clear auditing standards exist to confirm how data is handled, making it </a:t>
            </a:r>
            <a:r>
              <a:rPr b="1" lang="en-US" sz="3600">
                <a:latin typeface="PT Sans"/>
                <a:ea typeface="PT Sans"/>
                <a:cs typeface="PT Sans"/>
                <a:sym typeface="PT Sans"/>
              </a:rPr>
              <a:t>risky for particularly sensitive or confidential information</a:t>
            </a:r>
            <a:r>
              <a:rPr lang="en-US" sz="3600">
                <a:latin typeface="PT Sans"/>
                <a:ea typeface="PT Sans"/>
                <a:cs typeface="PT Sans"/>
                <a:sym typeface="PT Sans"/>
              </a:rPr>
              <a:t>.</a:t>
            </a:r>
            <a:endParaRPr sz="3600">
              <a:latin typeface="PT Sans"/>
              <a:ea typeface="PT Sans"/>
              <a:cs typeface="PT Sans"/>
              <a:sym typeface="PT Sans"/>
            </a:endParaRPr>
          </a:p>
        </p:txBody>
      </p:sp>
      <p:pic>
        <p:nvPicPr>
          <p:cNvPr id="368" name="Google Shape;368;p46">
            <a:hlinkClick r:id="rId3"/>
          </p:cNvPr>
          <p:cNvPicPr preferRelativeResize="0"/>
          <p:nvPr/>
        </p:nvPicPr>
        <p:blipFill>
          <a:blip r:embed="rId4">
            <a:alphaModFix/>
          </a:blip>
          <a:stretch>
            <a:fillRect/>
          </a:stretch>
        </p:blipFill>
        <p:spPr>
          <a:xfrm>
            <a:off x="14942982" y="663675"/>
            <a:ext cx="9257268" cy="5208900"/>
          </a:xfrm>
          <a:prstGeom prst="rect">
            <a:avLst/>
          </a:prstGeom>
          <a:noFill/>
          <a:ln>
            <a:noFill/>
          </a:ln>
        </p:spPr>
      </p:pic>
      <p:pic>
        <p:nvPicPr>
          <p:cNvPr id="369" name="Google Shape;369;p46">
            <a:hlinkClick r:id="rId5"/>
          </p:cNvPr>
          <p:cNvPicPr preferRelativeResize="0"/>
          <p:nvPr/>
        </p:nvPicPr>
        <p:blipFill rotWithShape="1">
          <a:blip r:embed="rId6">
            <a:alphaModFix/>
          </a:blip>
          <a:srcRect b="27055" l="0" r="0" t="0"/>
          <a:stretch/>
        </p:blipFill>
        <p:spPr>
          <a:xfrm>
            <a:off x="14942975" y="5872572"/>
            <a:ext cx="7620000" cy="7295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1206500" y="483300"/>
            <a:ext cx="219711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Overview of Workshop Schedule</a:t>
            </a:r>
            <a:endParaRPr>
              <a:latin typeface="PT Sans"/>
              <a:ea typeface="PT Sans"/>
              <a:cs typeface="PT Sans"/>
              <a:sym typeface="PT Sans"/>
            </a:endParaRPr>
          </a:p>
        </p:txBody>
      </p:sp>
      <p:sp>
        <p:nvSpPr>
          <p:cNvPr id="105" name="Google Shape;105;p20"/>
          <p:cNvSpPr/>
          <p:nvPr/>
        </p:nvSpPr>
        <p:spPr>
          <a:xfrm>
            <a:off x="-35584" y="-9257"/>
            <a:ext cx="24807300" cy="1935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6" name="Google Shape;106;p20"/>
          <p:cNvSpPr/>
          <p:nvPr/>
        </p:nvSpPr>
        <p:spPr>
          <a:xfrm>
            <a:off x="-211689" y="13531645"/>
            <a:ext cx="24807300" cy="1935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7" name="Google Shape;107;p20"/>
          <p:cNvSpPr txBox="1"/>
          <p:nvPr/>
        </p:nvSpPr>
        <p:spPr>
          <a:xfrm>
            <a:off x="856951" y="2215423"/>
            <a:ext cx="23022300" cy="471900"/>
          </a:xfrm>
          <a:prstGeom prst="rect">
            <a:avLst/>
          </a:prstGeom>
          <a:noFill/>
          <a:ln>
            <a:noFill/>
          </a:ln>
        </p:spPr>
        <p:txBody>
          <a:bodyPr anchorCtr="0" anchor="ctr" bIns="50800" lIns="50800" spcFirstLastPara="1" rIns="50800" wrap="square" tIns="50800">
            <a:spAutoFit/>
          </a:bodyPr>
          <a:lstStyle/>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8" name="Google Shape;108;p20"/>
          <p:cNvSpPr txBox="1"/>
          <p:nvPr/>
        </p:nvSpPr>
        <p:spPr>
          <a:xfrm>
            <a:off x="1382515" y="2002504"/>
            <a:ext cx="21971100" cy="12508800"/>
          </a:xfrm>
          <a:prstGeom prst="rect">
            <a:avLst/>
          </a:prstGeom>
          <a:noFill/>
          <a:ln>
            <a:noFill/>
          </a:ln>
        </p:spPr>
        <p:txBody>
          <a:bodyPr anchorCtr="0" anchor="ctr" bIns="50800" lIns="50800" spcFirstLastPara="1" rIns="50800" wrap="square" tIns="50800">
            <a:spAutoFit/>
          </a:bodyPr>
          <a:lstStyle/>
          <a:p>
            <a:pPr indent="-833437" lvl="0" marL="833437" marR="0" rtl="0" algn="l">
              <a:lnSpc>
                <a:spcPct val="100000"/>
              </a:lnSpc>
              <a:spcBef>
                <a:spcPts val="0"/>
              </a:spcBef>
              <a:spcAft>
                <a:spcPts val="0"/>
              </a:spcAft>
              <a:buClr>
                <a:srgbClr val="000000"/>
              </a:buClr>
              <a:buSzPts val="6000"/>
              <a:buFont typeface="Arial"/>
              <a:buAutoNum type="arabicPeriod"/>
            </a:pPr>
            <a:r>
              <a:rPr b="1" i="0" lang="en-US" sz="6000" u="none" cap="none" strike="noStrike">
                <a:solidFill>
                  <a:srgbClr val="000000"/>
                </a:solidFill>
                <a:latin typeface="PT Sans"/>
                <a:ea typeface="PT Sans"/>
                <a:cs typeface="PT Sans"/>
                <a:sym typeface="PT Sans"/>
              </a:rPr>
              <a:t>Directions &amp; Reflections</a:t>
            </a:r>
            <a:endParaRPr b="0" i="0" sz="4400" u="none" cap="none" strike="noStrike">
              <a:solidFill>
                <a:srgbClr val="000000"/>
              </a:solidFill>
              <a:latin typeface="PT Sans"/>
              <a:ea typeface="PT Sans"/>
              <a:cs typeface="PT Sans"/>
              <a:sym typeface="PT Sans"/>
            </a:endParaRPr>
          </a:p>
          <a:p>
            <a:pPr indent="-850900" lvl="1" marL="1460500" marR="0" rtl="0" algn="l">
              <a:lnSpc>
                <a:spcPct val="100000"/>
              </a:lnSpc>
              <a:spcBef>
                <a:spcPts val="0"/>
              </a:spcBef>
              <a:spcAft>
                <a:spcPts val="0"/>
              </a:spcAft>
              <a:buClr>
                <a:srgbClr val="000000"/>
              </a:buClr>
              <a:buSzPts val="4920"/>
              <a:buFont typeface="Arial"/>
              <a:buChar char="•"/>
            </a:pPr>
            <a:r>
              <a:rPr b="1" i="0" lang="en-US" sz="4000" u="none" cap="none" strike="noStrike">
                <a:solidFill>
                  <a:schemeClr val="dk1"/>
                </a:solidFill>
                <a:latin typeface="PT Sans"/>
                <a:ea typeface="PT Sans"/>
                <a:cs typeface="PT Sans"/>
                <a:sym typeface="PT Sans"/>
              </a:rPr>
              <a:t>How are academics using AI, at least so far? What are some of the trends across disciplines? What are our research workflows and lifecycles?</a:t>
            </a:r>
            <a:endParaRPr/>
          </a:p>
          <a:p>
            <a:pPr indent="-833437" lvl="0" marL="833437" marR="0" rtl="0" algn="l">
              <a:lnSpc>
                <a:spcPct val="100000"/>
              </a:lnSpc>
              <a:spcBef>
                <a:spcPts val="0"/>
              </a:spcBef>
              <a:spcAft>
                <a:spcPts val="0"/>
              </a:spcAft>
              <a:buClr>
                <a:srgbClr val="000000"/>
              </a:buClr>
              <a:buSzPts val="6000"/>
              <a:buFont typeface="Arial"/>
              <a:buAutoNum type="arabicPeriod"/>
            </a:pPr>
            <a:r>
              <a:rPr b="1" i="0" lang="en-US" sz="6000" u="none" cap="none" strike="noStrike">
                <a:solidFill>
                  <a:srgbClr val="000000"/>
                </a:solidFill>
                <a:latin typeface="PT Sans"/>
                <a:ea typeface="PT Sans"/>
                <a:cs typeface="PT Sans"/>
                <a:sym typeface="PT Sans"/>
              </a:rPr>
              <a:t>Brainstorming &amp; Exploring</a:t>
            </a:r>
            <a:endParaRPr/>
          </a:p>
          <a:p>
            <a:pPr indent="-825500" lvl="1" marL="1435100" marR="0" rtl="0" algn="l">
              <a:lnSpc>
                <a:spcPct val="100000"/>
              </a:lnSpc>
              <a:spcBef>
                <a:spcPts val="0"/>
              </a:spcBef>
              <a:spcAft>
                <a:spcPts val="0"/>
              </a:spcAft>
              <a:buClr>
                <a:srgbClr val="000000"/>
              </a:buClr>
              <a:buSzPts val="4920"/>
              <a:buFont typeface="Arial"/>
              <a:buChar char="•"/>
            </a:pPr>
            <a:r>
              <a:rPr b="1" i="0" lang="en-US" sz="4000" u="none" cap="none" strike="noStrike">
                <a:solidFill>
                  <a:schemeClr val="dk1"/>
                </a:solidFill>
                <a:latin typeface="PT Sans"/>
                <a:ea typeface="PT Sans"/>
                <a:cs typeface="PT Sans"/>
                <a:sym typeface="PT Sans"/>
              </a:rPr>
              <a:t>How might AI inform how we develop research questions and projects? How can we effectively use chatbots and how much do we need to understand AI?</a:t>
            </a:r>
            <a:endParaRPr/>
          </a:p>
          <a:p>
            <a:pPr indent="-833437" lvl="0" marL="833437" marR="0" rtl="0" algn="l">
              <a:lnSpc>
                <a:spcPct val="100000"/>
              </a:lnSpc>
              <a:spcBef>
                <a:spcPts val="0"/>
              </a:spcBef>
              <a:spcAft>
                <a:spcPts val="0"/>
              </a:spcAft>
              <a:buClr>
                <a:srgbClr val="000000"/>
              </a:buClr>
              <a:buSzPts val="6000"/>
              <a:buFont typeface="Arial"/>
              <a:buAutoNum type="arabicPeriod"/>
            </a:pPr>
            <a:r>
              <a:rPr b="1" i="0" lang="en-US" sz="6000" u="none" cap="none" strike="noStrike">
                <a:solidFill>
                  <a:srgbClr val="000000"/>
                </a:solidFill>
                <a:latin typeface="PT Sans"/>
                <a:ea typeface="PT Sans"/>
                <a:cs typeface="PT Sans"/>
                <a:sym typeface="PT Sans"/>
              </a:rPr>
              <a:t>Collecting &amp; Curating</a:t>
            </a:r>
            <a:endParaRPr/>
          </a:p>
          <a:p>
            <a:pPr indent="-850900" lvl="1" marL="1460500" marR="0" rtl="0" algn="l">
              <a:lnSpc>
                <a:spcPct val="100000"/>
              </a:lnSpc>
              <a:spcBef>
                <a:spcPts val="0"/>
              </a:spcBef>
              <a:spcAft>
                <a:spcPts val="0"/>
              </a:spcAft>
              <a:buClr>
                <a:srgbClr val="000000"/>
              </a:buClr>
              <a:buSzPts val="4920"/>
              <a:buFont typeface="Arial"/>
              <a:buChar char="•"/>
            </a:pPr>
            <a:r>
              <a:rPr b="1" i="0" lang="en-US" sz="4000" u="none" cap="none" strike="noStrike">
                <a:solidFill>
                  <a:schemeClr val="dk1"/>
                </a:solidFill>
                <a:latin typeface="PT Sans"/>
                <a:ea typeface="PT Sans"/>
                <a:cs typeface="PT Sans"/>
                <a:sym typeface="PT Sans"/>
              </a:rPr>
              <a:t>How can AI help us collect and curate our research materials? How does AI fit with other existing scholarly infrastructures?  </a:t>
            </a:r>
            <a:endParaRPr/>
          </a:p>
          <a:p>
            <a:pPr indent="-833437" lvl="0" marL="833437" marR="0" rtl="0" algn="l">
              <a:lnSpc>
                <a:spcPct val="100000"/>
              </a:lnSpc>
              <a:spcBef>
                <a:spcPts val="0"/>
              </a:spcBef>
              <a:spcAft>
                <a:spcPts val="0"/>
              </a:spcAft>
              <a:buClr>
                <a:srgbClr val="000000"/>
              </a:buClr>
              <a:buSzPts val="6000"/>
              <a:buFont typeface="Arial"/>
              <a:buAutoNum type="arabicPeriod"/>
            </a:pPr>
            <a:r>
              <a:rPr b="1" i="0" lang="en-US" sz="6000" u="none" cap="none" strike="noStrike">
                <a:solidFill>
                  <a:srgbClr val="000000"/>
                </a:solidFill>
                <a:latin typeface="PT Sans"/>
                <a:ea typeface="PT Sans"/>
                <a:cs typeface="PT Sans"/>
                <a:sym typeface="PT Sans"/>
              </a:rPr>
              <a:t>Designing &amp; Analyzing</a:t>
            </a:r>
            <a:endParaRPr/>
          </a:p>
          <a:p>
            <a:pPr indent="-825500" lvl="1" marL="1435100" marR="0" rtl="0" algn="l">
              <a:lnSpc>
                <a:spcPct val="100000"/>
              </a:lnSpc>
              <a:spcBef>
                <a:spcPts val="0"/>
              </a:spcBef>
              <a:spcAft>
                <a:spcPts val="0"/>
              </a:spcAft>
              <a:buClr>
                <a:srgbClr val="000000"/>
              </a:buClr>
              <a:buSzPts val="4920"/>
              <a:buFont typeface="Arial"/>
              <a:buChar char="•"/>
            </a:pPr>
            <a:r>
              <a:rPr b="1" i="0" lang="en-US" sz="4000" u="none" cap="none" strike="noStrike">
                <a:solidFill>
                  <a:schemeClr val="dk1"/>
                </a:solidFill>
                <a:latin typeface="PT Sans"/>
                <a:ea typeface="PT Sans"/>
                <a:cs typeface="PT Sans"/>
                <a:sym typeface="PT Sans"/>
              </a:rPr>
              <a:t>How can we utilize AI to design our research and learn new methods? How can AI also help us analyze our results? How much can we trust AI?</a:t>
            </a:r>
            <a:endParaRPr/>
          </a:p>
          <a:p>
            <a:pPr indent="-833437" lvl="0" marL="833437" marR="0" rtl="0" algn="l">
              <a:lnSpc>
                <a:spcPct val="100000"/>
              </a:lnSpc>
              <a:spcBef>
                <a:spcPts val="0"/>
              </a:spcBef>
              <a:spcAft>
                <a:spcPts val="0"/>
              </a:spcAft>
              <a:buClr>
                <a:srgbClr val="000000"/>
              </a:buClr>
              <a:buSzPts val="6000"/>
              <a:buFont typeface="Arial"/>
              <a:buAutoNum type="arabicPeriod"/>
            </a:pPr>
            <a:r>
              <a:rPr b="1" i="0" lang="en-US" sz="6000" u="none" cap="none" strike="noStrike">
                <a:solidFill>
                  <a:srgbClr val="000000"/>
                </a:solidFill>
                <a:latin typeface="PT Sans"/>
                <a:ea typeface="PT Sans"/>
                <a:cs typeface="PT Sans"/>
                <a:sym typeface="PT Sans"/>
              </a:rPr>
              <a:t>Evaluating &amp; Preserving</a:t>
            </a:r>
            <a:endParaRPr/>
          </a:p>
          <a:p>
            <a:pPr indent="-825500" lvl="1" marL="1435100" marR="0" rtl="0" algn="l">
              <a:lnSpc>
                <a:spcPct val="100000"/>
              </a:lnSpc>
              <a:spcBef>
                <a:spcPts val="0"/>
              </a:spcBef>
              <a:spcAft>
                <a:spcPts val="0"/>
              </a:spcAft>
              <a:buClr>
                <a:srgbClr val="000000"/>
              </a:buClr>
              <a:buSzPts val="4920"/>
              <a:buFont typeface="Arial"/>
              <a:buChar char="•"/>
            </a:pPr>
            <a:r>
              <a:rPr b="1" i="0" lang="en-US" sz="4000" u="none" cap="none" strike="noStrike">
                <a:solidFill>
                  <a:schemeClr val="dk1"/>
                </a:solidFill>
                <a:latin typeface="PT Sans"/>
                <a:ea typeface="PT Sans"/>
                <a:cs typeface="PT Sans"/>
                <a:sym typeface="PT Sans"/>
              </a:rPr>
              <a:t>How can we develop practices that support reproducible and sustainable research with AI? How can we ensure that our practices are in line with our political and ethical values?</a:t>
            </a:r>
            <a:endParaRPr b="0" i="0" sz="6000" u="none" cap="none" strike="noStrike">
              <a:solidFill>
                <a:schemeClr val="dk1"/>
              </a:solidFill>
              <a:latin typeface="PT Sans"/>
              <a:ea typeface="PT Sans"/>
              <a:cs typeface="PT Sans"/>
              <a:sym typeface="PT Sans"/>
            </a:endParaRPr>
          </a:p>
          <a:p>
            <a:pPr indent="0" lvl="0" marL="0" marR="0" rtl="0" algn="l">
              <a:lnSpc>
                <a:spcPct val="100000"/>
              </a:lnSpc>
              <a:spcBef>
                <a:spcPts val="0"/>
              </a:spcBef>
              <a:spcAft>
                <a:spcPts val="0"/>
              </a:spcAft>
              <a:buNone/>
            </a:pPr>
            <a:r>
              <a:t/>
            </a:r>
            <a:endParaRPr b="0" i="0" sz="6000" u="none" cap="none" strike="noStrike">
              <a:solidFill>
                <a:srgbClr val="000000"/>
              </a:solidFill>
              <a:latin typeface="PT Sans"/>
              <a:ea typeface="PT Sans"/>
              <a:cs typeface="PT Sans"/>
              <a:sym typeface="PT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7"/>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47"/>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76" name="Google Shape;376;p47">
            <a:hlinkClick r:id="rId3"/>
          </p:cNvPr>
          <p:cNvPicPr preferRelativeResize="0"/>
          <p:nvPr/>
        </p:nvPicPr>
        <p:blipFill rotWithShape="1">
          <a:blip r:embed="rId4">
            <a:alphaModFix/>
          </a:blip>
          <a:srcRect b="0" l="0" r="30109" t="0"/>
          <a:stretch/>
        </p:blipFill>
        <p:spPr>
          <a:xfrm>
            <a:off x="16252175" y="663675"/>
            <a:ext cx="7988976" cy="6172200"/>
          </a:xfrm>
          <a:prstGeom prst="rect">
            <a:avLst/>
          </a:prstGeom>
          <a:noFill/>
          <a:ln>
            <a:noFill/>
          </a:ln>
        </p:spPr>
      </p:pic>
      <p:pic>
        <p:nvPicPr>
          <p:cNvPr id="377" name="Google Shape;377;p47">
            <a:hlinkClick r:id="rId5"/>
          </p:cNvPr>
          <p:cNvPicPr preferRelativeResize="0"/>
          <p:nvPr/>
        </p:nvPicPr>
        <p:blipFill>
          <a:blip r:embed="rId6">
            <a:alphaModFix/>
          </a:blip>
          <a:stretch>
            <a:fillRect/>
          </a:stretch>
        </p:blipFill>
        <p:spPr>
          <a:xfrm>
            <a:off x="226350" y="2923147"/>
            <a:ext cx="5893450" cy="7256749"/>
          </a:xfrm>
          <a:prstGeom prst="rect">
            <a:avLst/>
          </a:prstGeom>
          <a:noFill/>
          <a:ln>
            <a:noFill/>
          </a:ln>
        </p:spPr>
      </p:pic>
      <p:pic>
        <p:nvPicPr>
          <p:cNvPr id="378" name="Google Shape;378;p47"/>
          <p:cNvPicPr preferRelativeResize="0"/>
          <p:nvPr/>
        </p:nvPicPr>
        <p:blipFill>
          <a:blip r:embed="rId7">
            <a:alphaModFix/>
          </a:blip>
          <a:stretch>
            <a:fillRect/>
          </a:stretch>
        </p:blipFill>
        <p:spPr>
          <a:xfrm>
            <a:off x="2295525" y="7919550"/>
            <a:ext cx="7181850" cy="4501876"/>
          </a:xfrm>
          <a:prstGeom prst="rect">
            <a:avLst/>
          </a:prstGeom>
          <a:noFill/>
          <a:ln>
            <a:noFill/>
          </a:ln>
        </p:spPr>
      </p:pic>
      <p:pic>
        <p:nvPicPr>
          <p:cNvPr id="379" name="Google Shape;379;p47"/>
          <p:cNvPicPr preferRelativeResize="0"/>
          <p:nvPr/>
        </p:nvPicPr>
        <p:blipFill>
          <a:blip r:embed="rId8">
            <a:alphaModFix/>
          </a:blip>
          <a:stretch>
            <a:fillRect/>
          </a:stretch>
        </p:blipFill>
        <p:spPr>
          <a:xfrm>
            <a:off x="6973650" y="2842916"/>
            <a:ext cx="8621352" cy="4330500"/>
          </a:xfrm>
          <a:prstGeom prst="rect">
            <a:avLst/>
          </a:prstGeom>
          <a:noFill/>
          <a:ln>
            <a:noFill/>
          </a:ln>
        </p:spPr>
      </p:pic>
      <p:pic>
        <p:nvPicPr>
          <p:cNvPr id="380" name="Google Shape;380;p47">
            <a:hlinkClick r:id="rId9"/>
          </p:cNvPr>
          <p:cNvPicPr preferRelativeResize="0"/>
          <p:nvPr/>
        </p:nvPicPr>
        <p:blipFill>
          <a:blip r:embed="rId10">
            <a:alphaModFix/>
          </a:blip>
          <a:stretch>
            <a:fillRect/>
          </a:stretch>
        </p:blipFill>
        <p:spPr>
          <a:xfrm>
            <a:off x="9663237" y="6196050"/>
            <a:ext cx="6712648" cy="3830426"/>
          </a:xfrm>
          <a:prstGeom prst="rect">
            <a:avLst/>
          </a:prstGeom>
          <a:noFill/>
          <a:ln>
            <a:noFill/>
          </a:ln>
        </p:spPr>
      </p:pic>
      <p:sp>
        <p:nvSpPr>
          <p:cNvPr id="381" name="Google Shape;381;p47"/>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SzPct val="100000"/>
              <a:buNone/>
            </a:pPr>
            <a:r>
              <a:rPr lang="en-US">
                <a:latin typeface="PT Sans"/>
                <a:ea typeface="PT Sans"/>
                <a:cs typeface="PT Sans"/>
                <a:sym typeface="PT Sans"/>
              </a:rPr>
              <a:t>Core Concepts With AI: </a:t>
            </a:r>
            <a:endParaRPr>
              <a:latin typeface="PT Sans"/>
              <a:ea typeface="PT Sans"/>
              <a:cs typeface="PT Sans"/>
              <a:sym typeface="PT Sans"/>
            </a:endParaRPr>
          </a:p>
          <a:p>
            <a:pPr indent="0" lvl="0" marL="0" rtl="0" algn="l">
              <a:lnSpc>
                <a:spcPct val="80000"/>
              </a:lnSpc>
              <a:spcBef>
                <a:spcPts val="0"/>
              </a:spcBef>
              <a:spcAft>
                <a:spcPts val="0"/>
              </a:spcAft>
              <a:buSzPct val="100000"/>
              <a:buNone/>
            </a:pPr>
            <a:r>
              <a:rPr lang="en-US">
                <a:latin typeface="PT Sans"/>
                <a:ea typeface="PT Sans"/>
                <a:cs typeface="PT Sans"/>
                <a:sym typeface="PT Sans"/>
              </a:rPr>
              <a:t>Memorization &amp; Proprietary Data</a:t>
            </a:r>
            <a:endParaRPr>
              <a:latin typeface="PT Sans"/>
              <a:ea typeface="PT Sans"/>
              <a:cs typeface="PT Sans"/>
              <a:sym typeface="PT Sans"/>
            </a:endParaRPr>
          </a:p>
        </p:txBody>
      </p:sp>
      <p:pic>
        <p:nvPicPr>
          <p:cNvPr id="382" name="Google Shape;382;p47">
            <a:hlinkClick r:id="rId11"/>
          </p:cNvPr>
          <p:cNvPicPr preferRelativeResize="0"/>
          <p:nvPr/>
        </p:nvPicPr>
        <p:blipFill>
          <a:blip r:embed="rId12">
            <a:alphaModFix/>
          </a:blip>
          <a:stretch>
            <a:fillRect/>
          </a:stretch>
        </p:blipFill>
        <p:spPr>
          <a:xfrm>
            <a:off x="16561748" y="8355425"/>
            <a:ext cx="6791902" cy="40660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8">
            <a:hlinkClick r:id="rId3"/>
          </p:cNvPr>
          <p:cNvPicPr preferRelativeResize="0"/>
          <p:nvPr/>
        </p:nvPicPr>
        <p:blipFill>
          <a:blip r:embed="rId4">
            <a:alphaModFix/>
          </a:blip>
          <a:stretch>
            <a:fillRect/>
          </a:stretch>
        </p:blipFill>
        <p:spPr>
          <a:xfrm>
            <a:off x="14255550" y="184324"/>
            <a:ext cx="10340052" cy="3340211"/>
          </a:xfrm>
          <a:prstGeom prst="rect">
            <a:avLst/>
          </a:prstGeom>
          <a:noFill/>
          <a:ln>
            <a:noFill/>
          </a:ln>
        </p:spPr>
      </p:pic>
      <p:sp>
        <p:nvSpPr>
          <p:cNvPr id="388" name="Google Shape;388;p48"/>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9" name="Google Shape;389;p48"/>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0" name="Google Shape;390;p48"/>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SzPct val="100000"/>
              <a:buNone/>
            </a:pPr>
            <a:r>
              <a:rPr lang="en-US"/>
              <a:t>Core Concepts With AI: </a:t>
            </a:r>
            <a:endParaRPr/>
          </a:p>
          <a:p>
            <a:pPr indent="0" lvl="0" marL="0" rtl="0" algn="l">
              <a:lnSpc>
                <a:spcPct val="80000"/>
              </a:lnSpc>
              <a:spcBef>
                <a:spcPts val="0"/>
              </a:spcBef>
              <a:spcAft>
                <a:spcPts val="0"/>
              </a:spcAft>
              <a:buSzPct val="100000"/>
              <a:buNone/>
            </a:pPr>
            <a:r>
              <a:rPr lang="en-US"/>
              <a:t>Embeddings &amp; Prediction</a:t>
            </a:r>
            <a:endParaRPr/>
          </a:p>
        </p:txBody>
      </p:sp>
      <p:pic>
        <p:nvPicPr>
          <p:cNvPr id="391" name="Google Shape;391;p48"/>
          <p:cNvPicPr preferRelativeResize="0"/>
          <p:nvPr/>
        </p:nvPicPr>
        <p:blipFill>
          <a:blip r:embed="rId5">
            <a:alphaModFix/>
          </a:blip>
          <a:stretch>
            <a:fillRect/>
          </a:stretch>
        </p:blipFill>
        <p:spPr>
          <a:xfrm>
            <a:off x="241125" y="6636769"/>
            <a:ext cx="18220349" cy="6473575"/>
          </a:xfrm>
          <a:prstGeom prst="rect">
            <a:avLst/>
          </a:prstGeom>
          <a:noFill/>
          <a:ln>
            <a:noFill/>
          </a:ln>
        </p:spPr>
      </p:pic>
      <p:pic>
        <p:nvPicPr>
          <p:cNvPr id="392" name="Google Shape;392;p48"/>
          <p:cNvPicPr preferRelativeResize="0"/>
          <p:nvPr/>
        </p:nvPicPr>
        <p:blipFill>
          <a:blip r:embed="rId6">
            <a:alphaModFix/>
          </a:blip>
          <a:stretch>
            <a:fillRect/>
          </a:stretch>
        </p:blipFill>
        <p:spPr>
          <a:xfrm>
            <a:off x="15822575" y="4602500"/>
            <a:ext cx="6164801" cy="3991956"/>
          </a:xfrm>
          <a:prstGeom prst="rect">
            <a:avLst/>
          </a:prstGeom>
          <a:noFill/>
          <a:ln>
            <a:noFill/>
          </a:ln>
        </p:spPr>
      </p:pic>
      <p:pic>
        <p:nvPicPr>
          <p:cNvPr id="393" name="Google Shape;393;p48"/>
          <p:cNvPicPr preferRelativeResize="0"/>
          <p:nvPr/>
        </p:nvPicPr>
        <p:blipFill>
          <a:blip r:embed="rId7">
            <a:alphaModFix/>
          </a:blip>
          <a:stretch>
            <a:fillRect/>
          </a:stretch>
        </p:blipFill>
        <p:spPr>
          <a:xfrm>
            <a:off x="9356849" y="2499925"/>
            <a:ext cx="15058999" cy="4295425"/>
          </a:xfrm>
          <a:prstGeom prst="rect">
            <a:avLst/>
          </a:prstGeom>
          <a:noFill/>
          <a:ln>
            <a:noFill/>
          </a:ln>
        </p:spPr>
      </p:pic>
      <p:pic>
        <p:nvPicPr>
          <p:cNvPr id="394" name="Google Shape;394;p48"/>
          <p:cNvPicPr preferRelativeResize="0"/>
          <p:nvPr/>
        </p:nvPicPr>
        <p:blipFill rotWithShape="1">
          <a:blip r:embed="rId8">
            <a:alphaModFix/>
          </a:blip>
          <a:srcRect b="0" l="0" r="4680" t="0"/>
          <a:stretch/>
        </p:blipFill>
        <p:spPr>
          <a:xfrm>
            <a:off x="-35575" y="4754900"/>
            <a:ext cx="15306301" cy="1304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00" name="Google Shape;400;p49"/>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01" name="Google Shape;401;p49"/>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Results With GPT4ALL &amp; DeepSeek</a:t>
            </a:r>
            <a:endParaRPr>
              <a:latin typeface="PT Sans"/>
              <a:ea typeface="PT Sans"/>
              <a:cs typeface="PT Sans"/>
              <a:sym typeface="PT Sans"/>
            </a:endParaRPr>
          </a:p>
        </p:txBody>
      </p:sp>
      <p:pic>
        <p:nvPicPr>
          <p:cNvPr id="402" name="Google Shape;402;p49"/>
          <p:cNvPicPr preferRelativeResize="0"/>
          <p:nvPr/>
        </p:nvPicPr>
        <p:blipFill>
          <a:blip r:embed="rId3">
            <a:alphaModFix/>
          </a:blip>
          <a:stretch>
            <a:fillRect/>
          </a:stretch>
        </p:blipFill>
        <p:spPr>
          <a:xfrm>
            <a:off x="4125000" y="2249175"/>
            <a:ext cx="20106598" cy="10092575"/>
          </a:xfrm>
          <a:prstGeom prst="rect">
            <a:avLst/>
          </a:prstGeom>
          <a:noFill/>
          <a:ln>
            <a:noFill/>
          </a:ln>
        </p:spPr>
      </p:pic>
      <p:pic>
        <p:nvPicPr>
          <p:cNvPr id="403" name="Google Shape;403;p49">
            <a:hlinkClick r:id="rId4"/>
          </p:cNvPr>
          <p:cNvPicPr preferRelativeResize="0"/>
          <p:nvPr/>
        </p:nvPicPr>
        <p:blipFill>
          <a:blip r:embed="rId5">
            <a:alphaModFix/>
          </a:blip>
          <a:stretch>
            <a:fillRect/>
          </a:stretch>
        </p:blipFill>
        <p:spPr>
          <a:xfrm>
            <a:off x="425450" y="4914550"/>
            <a:ext cx="6369075" cy="3343151"/>
          </a:xfrm>
          <a:prstGeom prst="rect">
            <a:avLst/>
          </a:prstGeom>
          <a:noFill/>
          <a:ln>
            <a:noFill/>
          </a:ln>
        </p:spPr>
      </p:pic>
      <p:pic>
        <p:nvPicPr>
          <p:cNvPr id="404" name="Google Shape;404;p49"/>
          <p:cNvPicPr preferRelativeResize="0"/>
          <p:nvPr/>
        </p:nvPicPr>
        <p:blipFill>
          <a:blip r:embed="rId6">
            <a:alphaModFix/>
          </a:blip>
          <a:stretch>
            <a:fillRect/>
          </a:stretch>
        </p:blipFill>
        <p:spPr>
          <a:xfrm>
            <a:off x="425450" y="8257700"/>
            <a:ext cx="4597850" cy="4084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10" name="Google Shape;410;p50"/>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11" name="Google Shape;411;p50"/>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Results With Perplexity AI</a:t>
            </a:r>
            <a:endParaRPr>
              <a:latin typeface="PT Sans"/>
              <a:ea typeface="PT Sans"/>
              <a:cs typeface="PT Sans"/>
              <a:sym typeface="PT Sans"/>
            </a:endParaRPr>
          </a:p>
        </p:txBody>
      </p:sp>
      <p:pic>
        <p:nvPicPr>
          <p:cNvPr id="412" name="Google Shape;412;p50"/>
          <p:cNvPicPr preferRelativeResize="0"/>
          <p:nvPr/>
        </p:nvPicPr>
        <p:blipFill>
          <a:blip r:embed="rId3">
            <a:alphaModFix/>
          </a:blip>
          <a:stretch>
            <a:fillRect/>
          </a:stretch>
        </p:blipFill>
        <p:spPr>
          <a:xfrm>
            <a:off x="18017550" y="557800"/>
            <a:ext cx="5304048" cy="2983524"/>
          </a:xfrm>
          <a:prstGeom prst="rect">
            <a:avLst/>
          </a:prstGeom>
          <a:noFill/>
          <a:ln>
            <a:noFill/>
          </a:ln>
        </p:spPr>
      </p:pic>
      <p:pic>
        <p:nvPicPr>
          <p:cNvPr id="413" name="Google Shape;413;p50"/>
          <p:cNvPicPr preferRelativeResize="0"/>
          <p:nvPr/>
        </p:nvPicPr>
        <p:blipFill>
          <a:blip r:embed="rId4">
            <a:alphaModFix/>
          </a:blip>
          <a:stretch>
            <a:fillRect/>
          </a:stretch>
        </p:blipFill>
        <p:spPr>
          <a:xfrm>
            <a:off x="1199401" y="1958477"/>
            <a:ext cx="13457649" cy="11130068"/>
          </a:xfrm>
          <a:prstGeom prst="rect">
            <a:avLst/>
          </a:prstGeom>
          <a:noFill/>
          <a:ln>
            <a:noFill/>
          </a:ln>
        </p:spPr>
      </p:pic>
      <p:pic>
        <p:nvPicPr>
          <p:cNvPr id="414" name="Google Shape;414;p50"/>
          <p:cNvPicPr preferRelativeResize="0"/>
          <p:nvPr/>
        </p:nvPicPr>
        <p:blipFill>
          <a:blip r:embed="rId5">
            <a:alphaModFix/>
          </a:blip>
          <a:stretch>
            <a:fillRect/>
          </a:stretch>
        </p:blipFill>
        <p:spPr>
          <a:xfrm>
            <a:off x="11698800" y="4869450"/>
            <a:ext cx="12259849" cy="8219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0" name="Google Shape;420;p51"/>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21" name="Google Shape;421;p51"/>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Distinguishing Between Chatbots: </a:t>
            </a:r>
            <a:endParaRPr>
              <a:latin typeface="PT Sans"/>
              <a:ea typeface="PT Sans"/>
              <a:cs typeface="PT Sans"/>
              <a:sym typeface="PT Sans"/>
            </a:endParaRPr>
          </a:p>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Web Search &amp; Model Parameters</a:t>
            </a:r>
            <a:endParaRPr>
              <a:latin typeface="PT Sans"/>
              <a:ea typeface="PT Sans"/>
              <a:cs typeface="PT Sans"/>
              <a:sym typeface="PT Sans"/>
            </a:endParaRPr>
          </a:p>
        </p:txBody>
      </p:sp>
      <p:sp>
        <p:nvSpPr>
          <p:cNvPr id="422" name="Google Shape;422;p51"/>
          <p:cNvSpPr txBox="1"/>
          <p:nvPr/>
        </p:nvSpPr>
        <p:spPr>
          <a:xfrm>
            <a:off x="425450" y="3014000"/>
            <a:ext cx="10533600" cy="42021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200"/>
              </a:spcBef>
              <a:spcAft>
                <a:spcPts val="0"/>
              </a:spcAft>
              <a:buSzPts val="3600"/>
              <a:buFont typeface="PT Sans"/>
              <a:buChar char="●"/>
            </a:pPr>
            <a:r>
              <a:rPr b="1" lang="en-US" sz="3600">
                <a:latin typeface="PT Sans"/>
                <a:ea typeface="PT Sans"/>
                <a:cs typeface="PT Sans"/>
                <a:sym typeface="PT Sans"/>
              </a:rPr>
              <a:t>Increasingly Search-Enabled</a:t>
            </a:r>
            <a:endParaRPr b="1" sz="3600">
              <a:latin typeface="PT Sans"/>
              <a:ea typeface="PT Sans"/>
              <a:cs typeface="PT Sans"/>
              <a:sym typeface="PT Sans"/>
            </a:endParaRPr>
          </a:p>
          <a:p>
            <a:pPr indent="-457200" lvl="1" marL="914400" rtl="0" algn="l">
              <a:lnSpc>
                <a:spcPct val="115000"/>
              </a:lnSpc>
              <a:spcBef>
                <a:spcPts val="0"/>
              </a:spcBef>
              <a:spcAft>
                <a:spcPts val="0"/>
              </a:spcAft>
              <a:buSzPts val="3600"/>
              <a:buFont typeface="PT Sans"/>
              <a:buChar char="○"/>
            </a:pPr>
            <a:r>
              <a:rPr lang="en-US" sz="3600">
                <a:latin typeface="PT Sans"/>
                <a:ea typeface="PT Sans"/>
                <a:cs typeface="PT Sans"/>
                <a:sym typeface="PT Sans"/>
              </a:rPr>
              <a:t>Early chatbots were limited to pre-trained knowledge, but many now incorporate web search, allowing for more real-time and dynamic responses.</a:t>
            </a:r>
            <a:endParaRPr sz="3600">
              <a:latin typeface="PT Sans"/>
              <a:ea typeface="PT Sans"/>
              <a:cs typeface="PT Sans"/>
              <a:sym typeface="PT Sans"/>
            </a:endParaRPr>
          </a:p>
          <a:p>
            <a:pPr indent="-457200" lvl="1" marL="914400" rtl="0" algn="l">
              <a:lnSpc>
                <a:spcPct val="115000"/>
              </a:lnSpc>
              <a:spcBef>
                <a:spcPts val="0"/>
              </a:spcBef>
              <a:spcAft>
                <a:spcPts val="0"/>
              </a:spcAft>
              <a:buSzPts val="3600"/>
              <a:buFont typeface="PT Sans"/>
              <a:buChar char="○"/>
            </a:pPr>
            <a:r>
              <a:rPr lang="en-US" sz="3600">
                <a:latin typeface="PT Sans"/>
                <a:ea typeface="PT Sans"/>
                <a:cs typeface="PT Sans"/>
                <a:sym typeface="PT Sans"/>
              </a:rPr>
              <a:t>Not all models have equal access—some prioritize proprietary databases, while others browse the open web.</a:t>
            </a:r>
            <a:endParaRPr sz="3600">
              <a:latin typeface="PT Sans"/>
              <a:ea typeface="PT Sans"/>
              <a:cs typeface="PT Sans"/>
              <a:sym typeface="PT Sans"/>
            </a:endParaRPr>
          </a:p>
          <a:p>
            <a:pPr indent="-457200" lvl="0" marL="457200" rtl="0" algn="l">
              <a:lnSpc>
                <a:spcPct val="115000"/>
              </a:lnSpc>
              <a:spcBef>
                <a:spcPts val="0"/>
              </a:spcBef>
              <a:spcAft>
                <a:spcPts val="0"/>
              </a:spcAft>
              <a:buSzPts val="3600"/>
              <a:buFont typeface="PT Sans"/>
              <a:buChar char="●"/>
            </a:pPr>
            <a:r>
              <a:rPr b="1" lang="en-US" sz="3600">
                <a:latin typeface="PT Sans"/>
                <a:ea typeface="PT Sans"/>
                <a:cs typeface="PT Sans"/>
                <a:sym typeface="PT Sans"/>
              </a:rPr>
              <a:t>LLMs Follow Moore’s Law</a:t>
            </a:r>
            <a:endParaRPr b="1" sz="3600">
              <a:latin typeface="PT Sans"/>
              <a:ea typeface="PT Sans"/>
              <a:cs typeface="PT Sans"/>
              <a:sym typeface="PT Sans"/>
            </a:endParaRPr>
          </a:p>
          <a:p>
            <a:pPr indent="-457200" lvl="1" marL="914400" rtl="0" algn="l">
              <a:lnSpc>
                <a:spcPct val="115000"/>
              </a:lnSpc>
              <a:spcBef>
                <a:spcPts val="0"/>
              </a:spcBef>
              <a:spcAft>
                <a:spcPts val="0"/>
              </a:spcAft>
              <a:buSzPts val="3600"/>
              <a:buFont typeface="PT Sans"/>
              <a:buChar char="○"/>
            </a:pPr>
            <a:r>
              <a:rPr lang="en-US" sz="3600">
                <a:latin typeface="PT Sans"/>
                <a:ea typeface="PT Sans"/>
                <a:cs typeface="PT Sans"/>
                <a:sym typeface="PT Sans"/>
              </a:rPr>
              <a:t>The cost of training models continues to decrease as hardware efficiency and algorithmic improvements advance.</a:t>
            </a:r>
            <a:endParaRPr sz="3600">
              <a:latin typeface="PT Sans"/>
              <a:ea typeface="PT Sans"/>
              <a:cs typeface="PT Sans"/>
              <a:sym typeface="PT Sans"/>
            </a:endParaRPr>
          </a:p>
          <a:p>
            <a:pPr indent="-457200" lvl="1" marL="914400" rtl="0" algn="l">
              <a:lnSpc>
                <a:spcPct val="115000"/>
              </a:lnSpc>
              <a:spcBef>
                <a:spcPts val="0"/>
              </a:spcBef>
              <a:spcAft>
                <a:spcPts val="0"/>
              </a:spcAft>
              <a:buSzPts val="3600"/>
              <a:buFont typeface="PT Sans"/>
              <a:buChar char="○"/>
            </a:pPr>
            <a:r>
              <a:rPr lang="en-US" sz="3600">
                <a:latin typeface="PT Sans"/>
                <a:ea typeface="PT Sans"/>
                <a:cs typeface="PT Sans"/>
                <a:sym typeface="PT Sans"/>
              </a:rPr>
              <a:t>Model size and capability are growing exponentially, but efficiency gains mean some models are now small enough to run locally on phones or personal computers.</a:t>
            </a:r>
            <a:endParaRPr sz="4800">
              <a:latin typeface="Helvetica Neue"/>
              <a:ea typeface="Helvetica Neue"/>
              <a:cs typeface="Helvetica Neue"/>
              <a:sym typeface="Helvetica Neue"/>
            </a:endParaRPr>
          </a:p>
        </p:txBody>
      </p:sp>
      <p:pic>
        <p:nvPicPr>
          <p:cNvPr id="423" name="Google Shape;423;p51"/>
          <p:cNvPicPr preferRelativeResize="0"/>
          <p:nvPr/>
        </p:nvPicPr>
        <p:blipFill>
          <a:blip r:embed="rId3">
            <a:alphaModFix/>
          </a:blip>
          <a:stretch>
            <a:fillRect/>
          </a:stretch>
        </p:blipFill>
        <p:spPr>
          <a:xfrm>
            <a:off x="12397625" y="5218550"/>
            <a:ext cx="11167850" cy="8174875"/>
          </a:xfrm>
          <a:prstGeom prst="rect">
            <a:avLst/>
          </a:prstGeom>
          <a:noFill/>
          <a:ln>
            <a:noFill/>
          </a:ln>
        </p:spPr>
      </p:pic>
      <p:pic>
        <p:nvPicPr>
          <p:cNvPr id="424" name="Google Shape;424;p51"/>
          <p:cNvPicPr preferRelativeResize="0"/>
          <p:nvPr/>
        </p:nvPicPr>
        <p:blipFill>
          <a:blip r:embed="rId4">
            <a:alphaModFix/>
          </a:blip>
          <a:stretch>
            <a:fillRect/>
          </a:stretch>
        </p:blipFill>
        <p:spPr>
          <a:xfrm>
            <a:off x="14918175" y="356425"/>
            <a:ext cx="9200375" cy="5112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0" name="Google Shape;430;p52"/>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1" name="Google Shape;431;p52"/>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Evaluating Initial Prompt</a:t>
            </a:r>
            <a:endParaRPr>
              <a:latin typeface="PT Sans"/>
              <a:ea typeface="PT Sans"/>
              <a:cs typeface="PT Sans"/>
              <a:sym typeface="PT Sans"/>
            </a:endParaRPr>
          </a:p>
        </p:txBody>
      </p:sp>
      <p:pic>
        <p:nvPicPr>
          <p:cNvPr id="432" name="Google Shape;432;p52">
            <a:hlinkClick r:id="rId3"/>
          </p:cNvPr>
          <p:cNvPicPr preferRelativeResize="0"/>
          <p:nvPr/>
        </p:nvPicPr>
        <p:blipFill>
          <a:blip r:embed="rId4">
            <a:alphaModFix/>
          </a:blip>
          <a:stretch>
            <a:fillRect/>
          </a:stretch>
        </p:blipFill>
        <p:spPr>
          <a:xfrm>
            <a:off x="425450" y="1785594"/>
            <a:ext cx="23533200" cy="11248581"/>
          </a:xfrm>
          <a:prstGeom prst="rect">
            <a:avLst/>
          </a:prstGeom>
          <a:noFill/>
          <a:ln>
            <a:noFill/>
          </a:ln>
        </p:spPr>
      </p:pic>
      <p:sp>
        <p:nvSpPr>
          <p:cNvPr id="433" name="Google Shape;433;p52"/>
          <p:cNvSpPr txBox="1"/>
          <p:nvPr/>
        </p:nvSpPr>
        <p:spPr>
          <a:xfrm>
            <a:off x="18662325" y="10888700"/>
            <a:ext cx="5296200" cy="1754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i="1" lang="en-US" sz="3600">
                <a:highlight>
                  <a:srgbClr val="00FFFF"/>
                </a:highlight>
                <a:latin typeface="PT Sans"/>
                <a:ea typeface="PT Sans"/>
                <a:cs typeface="PT Sans"/>
                <a:sym typeface="PT Sans"/>
              </a:rPr>
              <a:t>My assessment: essentially provided generic search engine results.</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39" name="Google Shape;439;p53"/>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0" name="Google Shape;440;p53"/>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Evaluating Revised Prompt</a:t>
            </a:r>
            <a:endParaRPr>
              <a:latin typeface="PT Sans"/>
              <a:ea typeface="PT Sans"/>
              <a:cs typeface="PT Sans"/>
              <a:sym typeface="PT Sans"/>
            </a:endParaRPr>
          </a:p>
        </p:txBody>
      </p:sp>
      <p:pic>
        <p:nvPicPr>
          <p:cNvPr id="441" name="Google Shape;441;p53"/>
          <p:cNvPicPr preferRelativeResize="0"/>
          <p:nvPr/>
        </p:nvPicPr>
        <p:blipFill>
          <a:blip r:embed="rId3">
            <a:alphaModFix/>
          </a:blip>
          <a:stretch>
            <a:fillRect/>
          </a:stretch>
        </p:blipFill>
        <p:spPr>
          <a:xfrm>
            <a:off x="810063" y="1986924"/>
            <a:ext cx="23116021" cy="11282474"/>
          </a:xfrm>
          <a:prstGeom prst="rect">
            <a:avLst/>
          </a:prstGeom>
          <a:noFill/>
          <a:ln>
            <a:noFill/>
          </a:ln>
        </p:spPr>
      </p:pic>
      <p:sp>
        <p:nvSpPr>
          <p:cNvPr id="442" name="Google Shape;442;p53"/>
          <p:cNvSpPr txBox="1"/>
          <p:nvPr/>
        </p:nvSpPr>
        <p:spPr>
          <a:xfrm>
            <a:off x="15748000" y="10888700"/>
            <a:ext cx="8210700" cy="2308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i="1" lang="en-US" sz="3600">
                <a:highlight>
                  <a:srgbClr val="00FFFF"/>
                </a:highlight>
                <a:latin typeface="PT Sans"/>
                <a:ea typeface="PT Sans"/>
                <a:cs typeface="PT Sans"/>
                <a:sym typeface="PT Sans"/>
              </a:rPr>
              <a:t>Revised prompt had much more accurate results. Still essentially doing search but with a lot more contextual and specific assistance.</a:t>
            </a:r>
            <a:endParaRPr sz="3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4"/>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8" name="Google Shape;448;p54"/>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49" name="Google Shape;449;p54"/>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Success? Accuracy vs. Automation</a:t>
            </a:r>
            <a:endParaRPr>
              <a:latin typeface="PT Sans"/>
              <a:ea typeface="PT Sans"/>
              <a:cs typeface="PT Sans"/>
              <a:sym typeface="PT Sans"/>
            </a:endParaRPr>
          </a:p>
        </p:txBody>
      </p:sp>
      <p:pic>
        <p:nvPicPr>
          <p:cNvPr id="450" name="Google Shape;450;p54"/>
          <p:cNvPicPr preferRelativeResize="0"/>
          <p:nvPr/>
        </p:nvPicPr>
        <p:blipFill rotWithShape="1">
          <a:blip r:embed="rId3">
            <a:alphaModFix/>
          </a:blip>
          <a:srcRect b="0" l="0" r="0" t="2391"/>
          <a:stretch/>
        </p:blipFill>
        <p:spPr>
          <a:xfrm>
            <a:off x="554325" y="1835775"/>
            <a:ext cx="19507200" cy="9167300"/>
          </a:xfrm>
          <a:prstGeom prst="rect">
            <a:avLst/>
          </a:prstGeom>
          <a:noFill/>
          <a:ln>
            <a:noFill/>
          </a:ln>
        </p:spPr>
      </p:pic>
      <p:pic>
        <p:nvPicPr>
          <p:cNvPr id="451" name="Google Shape;451;p54"/>
          <p:cNvPicPr preferRelativeResize="0"/>
          <p:nvPr/>
        </p:nvPicPr>
        <p:blipFill>
          <a:blip r:embed="rId4">
            <a:alphaModFix/>
          </a:blip>
          <a:stretch>
            <a:fillRect/>
          </a:stretch>
        </p:blipFill>
        <p:spPr>
          <a:xfrm>
            <a:off x="13763802" y="6392797"/>
            <a:ext cx="10194849" cy="65626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5"/>
          <p:cNvSpPr/>
          <p:nvPr/>
        </p:nvSpPr>
        <p:spPr>
          <a:xfrm>
            <a:off x="0" y="0"/>
            <a:ext cx="24384000" cy="137160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57" name="Google Shape;457;p55"/>
          <p:cNvSpPr txBox="1"/>
          <p:nvPr>
            <p:ph type="title"/>
          </p:nvPr>
        </p:nvSpPr>
        <p:spPr>
          <a:xfrm>
            <a:off x="287850" y="387375"/>
            <a:ext cx="23808300" cy="12549000"/>
          </a:xfrm>
          <a:prstGeom prst="rect">
            <a:avLst/>
          </a:prstGeom>
          <a:noFill/>
          <a:ln>
            <a:noFill/>
          </a:ln>
        </p:spPr>
        <p:txBody>
          <a:bodyPr anchorCtr="0" anchor="ctr" bIns="50800" lIns="50800" spcFirstLastPara="1" rIns="50800" wrap="square" tIns="50800">
            <a:normAutofit fontScale="90000"/>
          </a:bodyPr>
          <a:lstStyle/>
          <a:p>
            <a:pPr indent="0" lvl="0" marL="0" rtl="0" algn="ctr">
              <a:spcBef>
                <a:spcPts val="0"/>
              </a:spcBef>
              <a:spcAft>
                <a:spcPts val="0"/>
              </a:spcAft>
              <a:buClr>
                <a:srgbClr val="000000"/>
              </a:buClr>
              <a:buSzPct val="56250"/>
              <a:buFont typeface="Helvetica Neue"/>
              <a:buNone/>
            </a:pPr>
            <a:r>
              <a:rPr b="1" lang="en-US" sz="16000"/>
              <a:t>Part 3</a:t>
            </a:r>
            <a:br>
              <a:rPr b="1" lang="en-US" sz="16000"/>
            </a:br>
            <a:br>
              <a:rPr b="1" lang="en-US" sz="16000"/>
            </a:br>
            <a:r>
              <a:rPr b="1" lang="en-US" sz="16000">
                <a:highlight>
                  <a:srgbClr val="00FFFF"/>
                </a:highlight>
              </a:rPr>
              <a:t>Collecting</a:t>
            </a:r>
            <a:r>
              <a:rPr b="1" lang="en-US" sz="16000"/>
              <a:t> &amp; </a:t>
            </a:r>
            <a:r>
              <a:rPr b="1" lang="en-US" sz="16000">
                <a:highlight>
                  <a:srgbClr val="00FFFF"/>
                </a:highlight>
              </a:rPr>
              <a:t>Curating</a:t>
            </a:r>
            <a:r>
              <a:rPr b="1" lang="en-US" sz="16000"/>
              <a:t> Research Materials </a:t>
            </a:r>
            <a:br>
              <a:rPr b="1" lang="en-US" sz="16000"/>
            </a:br>
            <a:r>
              <a:rPr b="1" lang="en-US" sz="16000"/>
              <a:t>With AI</a:t>
            </a:r>
            <a:br>
              <a:rPr b="1" lang="en-US" sz="16000"/>
            </a:br>
            <a:br>
              <a:rPr b="1" lang="en-US" sz="16000"/>
            </a:br>
            <a:endParaRPr b="1" sz="16000">
              <a:latin typeface="PT Sans"/>
              <a:ea typeface="PT Sans"/>
              <a:cs typeface="PT Sans"/>
              <a:sym typeface="PT Sans"/>
            </a:endParaRPr>
          </a:p>
        </p:txBody>
      </p:sp>
      <p:sp>
        <p:nvSpPr>
          <p:cNvPr id="458" name="Google Shape;458;p55"/>
          <p:cNvSpPr txBox="1"/>
          <p:nvPr/>
        </p:nvSpPr>
        <p:spPr>
          <a:xfrm>
            <a:off x="522299" y="10662425"/>
            <a:ext cx="23339400" cy="193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1" lang="en-US" sz="6000">
                <a:latin typeface="PT Sans"/>
                <a:ea typeface="PT Sans"/>
                <a:cs typeface="PT Sans"/>
                <a:sym typeface="PT Sans"/>
              </a:rPr>
              <a:t>How can AI help us discover relevant materials and situate our questions? How can we evaluate and trust the results from these models?</a:t>
            </a:r>
            <a:endParaRPr b="0" i="1" sz="6000" u="none" cap="none" strike="noStrike">
              <a:solidFill>
                <a:srgbClr val="000000"/>
              </a:solidFill>
              <a:highlight>
                <a:srgbClr val="00FFFF"/>
              </a:highlight>
              <a:latin typeface="PT Sans"/>
              <a:ea typeface="PT Sans"/>
              <a:cs typeface="PT Sans"/>
              <a:sym typeface="PT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64" name="Google Shape;464;p56"/>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65" name="Google Shape;465;p56"/>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Results With Google’s Gemini</a:t>
            </a:r>
            <a:endParaRPr>
              <a:latin typeface="PT Sans"/>
              <a:ea typeface="PT Sans"/>
              <a:cs typeface="PT Sans"/>
              <a:sym typeface="PT Sans"/>
            </a:endParaRPr>
          </a:p>
        </p:txBody>
      </p:sp>
      <p:sp>
        <p:nvSpPr>
          <p:cNvPr id="466" name="Google Shape;466;p56"/>
          <p:cNvSpPr txBox="1"/>
          <p:nvPr/>
        </p:nvSpPr>
        <p:spPr>
          <a:xfrm>
            <a:off x="18834925" y="663675"/>
            <a:ext cx="4967100" cy="3140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4800">
                <a:highlight>
                  <a:srgbClr val="00FFFF"/>
                </a:highlight>
                <a:latin typeface="PT Sans"/>
                <a:ea typeface="PT Sans"/>
                <a:cs typeface="PT Sans"/>
                <a:sym typeface="PT Sans"/>
              </a:rPr>
              <a:t>See chat log here </a:t>
            </a:r>
            <a:r>
              <a:rPr lang="en-US" sz="4800" u="sng">
                <a:solidFill>
                  <a:schemeClr val="hlink"/>
                </a:solidFill>
                <a:highlight>
                  <a:srgbClr val="00FFFF"/>
                </a:highlight>
                <a:latin typeface="PT Sans"/>
                <a:ea typeface="PT Sans"/>
                <a:cs typeface="PT Sans"/>
                <a:sym typeface="PT Sans"/>
                <a:hlinkClick r:id="rId3"/>
              </a:rPr>
              <a:t>I'm a researcher who specializes in histories of...</a:t>
            </a:r>
            <a:r>
              <a:rPr lang="en-US" sz="4800">
                <a:highlight>
                  <a:srgbClr val="00FFFF"/>
                </a:highlight>
                <a:latin typeface="PT Sans"/>
                <a:ea typeface="PT Sans"/>
                <a:cs typeface="PT Sans"/>
                <a:sym typeface="PT Sans"/>
              </a:rPr>
              <a:t> </a:t>
            </a:r>
            <a:r>
              <a:rPr lang="en-US" sz="4800">
                <a:highlight>
                  <a:srgbClr val="00FFFF"/>
                </a:highlight>
                <a:latin typeface="PT Sans"/>
                <a:ea typeface="PT Sans"/>
                <a:cs typeface="PT Sans"/>
                <a:sym typeface="PT Sans"/>
              </a:rPr>
              <a:t> </a:t>
            </a:r>
            <a:endParaRPr sz="4800">
              <a:highlight>
                <a:srgbClr val="00FFFF"/>
              </a:highlight>
              <a:latin typeface="PT Sans"/>
              <a:ea typeface="PT Sans"/>
              <a:cs typeface="PT Sans"/>
              <a:sym typeface="PT Sans"/>
            </a:endParaRPr>
          </a:p>
        </p:txBody>
      </p:sp>
      <p:pic>
        <p:nvPicPr>
          <p:cNvPr id="467" name="Google Shape;467;p56"/>
          <p:cNvPicPr preferRelativeResize="0"/>
          <p:nvPr/>
        </p:nvPicPr>
        <p:blipFill>
          <a:blip r:embed="rId4">
            <a:alphaModFix/>
          </a:blip>
          <a:stretch>
            <a:fillRect/>
          </a:stretch>
        </p:blipFill>
        <p:spPr>
          <a:xfrm>
            <a:off x="425450" y="3803775"/>
            <a:ext cx="12408476" cy="9423071"/>
          </a:xfrm>
          <a:prstGeom prst="rect">
            <a:avLst/>
          </a:prstGeom>
          <a:noFill/>
          <a:ln>
            <a:noFill/>
          </a:ln>
        </p:spPr>
      </p:pic>
      <p:pic>
        <p:nvPicPr>
          <p:cNvPr id="468" name="Google Shape;468;p56"/>
          <p:cNvPicPr preferRelativeResize="0"/>
          <p:nvPr/>
        </p:nvPicPr>
        <p:blipFill rotWithShape="1">
          <a:blip r:embed="rId5">
            <a:alphaModFix/>
          </a:blip>
          <a:srcRect b="44730" l="0" r="0" t="0"/>
          <a:stretch/>
        </p:blipFill>
        <p:spPr>
          <a:xfrm>
            <a:off x="9168847" y="1611427"/>
            <a:ext cx="8617028" cy="8246124"/>
          </a:xfrm>
          <a:prstGeom prst="rect">
            <a:avLst/>
          </a:prstGeom>
          <a:noFill/>
          <a:ln>
            <a:noFill/>
          </a:ln>
        </p:spPr>
      </p:pic>
      <p:pic>
        <p:nvPicPr>
          <p:cNvPr id="469" name="Google Shape;469;p56">
            <a:hlinkClick r:id="rId6"/>
          </p:cNvPr>
          <p:cNvPicPr preferRelativeResize="0"/>
          <p:nvPr/>
        </p:nvPicPr>
        <p:blipFill rotWithShape="1">
          <a:blip r:embed="rId7">
            <a:alphaModFix/>
          </a:blip>
          <a:srcRect b="0" l="0" r="12280" t="0"/>
          <a:stretch/>
        </p:blipFill>
        <p:spPr>
          <a:xfrm>
            <a:off x="425450" y="2096775"/>
            <a:ext cx="4490876" cy="3719349"/>
          </a:xfrm>
          <a:prstGeom prst="rect">
            <a:avLst/>
          </a:prstGeom>
          <a:noFill/>
          <a:ln>
            <a:noFill/>
          </a:ln>
        </p:spPr>
      </p:pic>
      <p:pic>
        <p:nvPicPr>
          <p:cNvPr id="470" name="Google Shape;470;p56"/>
          <p:cNvPicPr preferRelativeResize="0"/>
          <p:nvPr/>
        </p:nvPicPr>
        <p:blipFill rotWithShape="1">
          <a:blip r:embed="rId5">
            <a:alphaModFix/>
          </a:blip>
          <a:srcRect b="0" l="0" r="0" t="53345"/>
          <a:stretch/>
        </p:blipFill>
        <p:spPr>
          <a:xfrm>
            <a:off x="15124550" y="6051950"/>
            <a:ext cx="9259450" cy="747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p:nvPr/>
        </p:nvSpPr>
        <p:spPr>
          <a:xfrm>
            <a:off x="0" y="0"/>
            <a:ext cx="24384000" cy="137160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4" name="Google Shape;114;p21"/>
          <p:cNvSpPr txBox="1"/>
          <p:nvPr>
            <p:ph type="title"/>
          </p:nvPr>
        </p:nvSpPr>
        <p:spPr>
          <a:xfrm>
            <a:off x="287850" y="583500"/>
            <a:ext cx="23808300" cy="12549000"/>
          </a:xfrm>
          <a:prstGeom prst="rect">
            <a:avLst/>
          </a:prstGeom>
          <a:noFill/>
          <a:ln>
            <a:noFill/>
          </a:ln>
        </p:spPr>
        <p:txBody>
          <a:bodyPr anchorCtr="0" anchor="ctr" bIns="50800" lIns="50800" spcFirstLastPara="1" rIns="50800" wrap="square" tIns="50800">
            <a:normAutofit fontScale="90000"/>
          </a:bodyPr>
          <a:lstStyle/>
          <a:p>
            <a:pPr indent="0" lvl="0" marL="0" rtl="0" algn="ctr">
              <a:lnSpc>
                <a:spcPct val="100000"/>
              </a:lnSpc>
              <a:spcBef>
                <a:spcPts val="0"/>
              </a:spcBef>
              <a:spcAft>
                <a:spcPts val="0"/>
              </a:spcAft>
              <a:buClr>
                <a:srgbClr val="000000"/>
              </a:buClr>
              <a:buSzPct val="62500"/>
              <a:buFont typeface="Helvetica Neue"/>
              <a:buNone/>
            </a:pPr>
            <a:r>
              <a:rPr b="1" lang="en-US" sz="16000">
                <a:latin typeface="PT Sans"/>
                <a:ea typeface="PT Sans"/>
                <a:cs typeface="PT Sans"/>
                <a:sym typeface="PT Sans"/>
              </a:rPr>
              <a:t>Part 1</a:t>
            </a:r>
            <a:br>
              <a:rPr b="1" lang="en-US" sz="16000">
                <a:latin typeface="PT Sans"/>
                <a:ea typeface="PT Sans"/>
                <a:cs typeface="PT Sans"/>
                <a:sym typeface="PT Sans"/>
              </a:rPr>
            </a:br>
            <a:br>
              <a:rPr b="1" lang="en-US" sz="16000">
                <a:latin typeface="PT Sans"/>
                <a:ea typeface="PT Sans"/>
                <a:cs typeface="PT Sans"/>
                <a:sym typeface="PT Sans"/>
              </a:rPr>
            </a:br>
            <a:r>
              <a:rPr b="1" lang="en-US" sz="16000">
                <a:latin typeface="PT Sans"/>
                <a:ea typeface="PT Sans"/>
                <a:cs typeface="PT Sans"/>
                <a:sym typeface="PT Sans"/>
              </a:rPr>
              <a:t>Some Initial </a:t>
            </a:r>
            <a:r>
              <a:rPr b="1" lang="en-US" sz="16000">
                <a:highlight>
                  <a:srgbClr val="00FFFF"/>
                </a:highlight>
                <a:latin typeface="PT Sans"/>
                <a:ea typeface="PT Sans"/>
                <a:cs typeface="PT Sans"/>
                <a:sym typeface="PT Sans"/>
              </a:rPr>
              <a:t>Directions</a:t>
            </a:r>
            <a:r>
              <a:rPr b="1" lang="en-US" sz="16000">
                <a:latin typeface="PT Sans"/>
                <a:ea typeface="PT Sans"/>
                <a:cs typeface="PT Sans"/>
                <a:sym typeface="PT Sans"/>
              </a:rPr>
              <a:t> &amp; </a:t>
            </a:r>
            <a:r>
              <a:rPr b="1" lang="en-US" sz="16000">
                <a:highlight>
                  <a:srgbClr val="00FFFF"/>
                </a:highlight>
                <a:latin typeface="PT Sans"/>
                <a:ea typeface="PT Sans"/>
                <a:cs typeface="PT Sans"/>
                <a:sym typeface="PT Sans"/>
              </a:rPr>
              <a:t>Reflections</a:t>
            </a:r>
            <a:r>
              <a:rPr b="1" lang="en-US" sz="16000">
                <a:latin typeface="PT Sans"/>
                <a:ea typeface="PT Sans"/>
                <a:cs typeface="PT Sans"/>
                <a:sym typeface="PT Sans"/>
              </a:rPr>
              <a:t> To Ground Our Use of AI in Research</a:t>
            </a:r>
            <a:br>
              <a:rPr b="1" lang="en-US" sz="16000">
                <a:latin typeface="PT Sans"/>
                <a:ea typeface="PT Sans"/>
                <a:cs typeface="PT Sans"/>
                <a:sym typeface="PT Sans"/>
              </a:rPr>
            </a:br>
            <a:endParaRPr b="1" sz="16000">
              <a:latin typeface="PT Sans"/>
              <a:ea typeface="PT Sans"/>
              <a:cs typeface="PT Sans"/>
              <a:sym typeface="PT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6" name="Google Shape;476;p57"/>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7" name="Google Shape;477;p57"/>
          <p:cNvSpPr txBox="1"/>
          <p:nvPr/>
        </p:nvSpPr>
        <p:spPr>
          <a:xfrm>
            <a:off x="14235304" y="6964350"/>
            <a:ext cx="10148700" cy="65673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None/>
            </a:pPr>
            <a:r>
              <a:rPr b="1" i="0" lang="en-US" sz="3000" u="none" cap="none" strike="noStrike">
                <a:solidFill>
                  <a:srgbClr val="000000"/>
                </a:solidFill>
                <a:latin typeface="PT Sans"/>
                <a:ea typeface="PT Sans"/>
                <a:cs typeface="PT Sans"/>
                <a:sym typeface="PT Sans"/>
              </a:rPr>
              <a:t>The terms “data science,” “neural networks,” “artificial intelligence,” and “machine learning” are often deployed interchangeably, but all, especially “AI,” tend to obfuscate what algorithms are doing today. </a:t>
            </a:r>
            <a:r>
              <a:rPr i="0" lang="en-US" sz="3000" u="none" cap="none" strike="noStrike">
                <a:solidFill>
                  <a:srgbClr val="000000"/>
                </a:solidFill>
                <a:latin typeface="PT Sans"/>
                <a:ea typeface="PT Sans"/>
                <a:cs typeface="PT Sans"/>
                <a:sym typeface="PT Sans"/>
              </a:rPr>
              <a:t>The building hype over artificial intelligence in the last decade has been largely in a specific area that I have </a:t>
            </a:r>
            <a:r>
              <a:rPr b="1" i="0" lang="en-US" sz="3000" u="none" cap="none" strike="noStrike">
                <a:solidFill>
                  <a:srgbClr val="000000"/>
                </a:solidFill>
                <a:latin typeface="PT Sans"/>
                <a:ea typeface="PT Sans"/>
                <a:cs typeface="PT Sans"/>
                <a:sym typeface="PT Sans"/>
              </a:rPr>
              <a:t>found most usefully described as “representation learning.”</a:t>
            </a:r>
            <a:endParaRPr sz="800">
              <a:latin typeface="PT Sans"/>
              <a:ea typeface="PT Sans"/>
              <a:cs typeface="PT Sans"/>
              <a:sym typeface="PT Sans"/>
            </a:endParaRPr>
          </a:p>
          <a:p>
            <a:pPr indent="0" lvl="0" marL="0" marR="0" rtl="0" algn="l">
              <a:lnSpc>
                <a:spcPct val="100000"/>
              </a:lnSpc>
              <a:spcBef>
                <a:spcPts val="0"/>
              </a:spcBef>
              <a:spcAft>
                <a:spcPts val="0"/>
              </a:spcAft>
              <a:buNone/>
            </a:pPr>
            <a:r>
              <a:t/>
            </a:r>
            <a:endParaRPr b="1" i="0" sz="3000" u="none" cap="none" strike="noStrike">
              <a:solidFill>
                <a:srgbClr val="000000"/>
              </a:solidFill>
              <a:latin typeface="PT Sans"/>
              <a:ea typeface="PT Sans"/>
              <a:cs typeface="PT Sans"/>
              <a:sym typeface="PT Sans"/>
            </a:endParaRPr>
          </a:p>
          <a:p>
            <a:pPr indent="0" lvl="0" marL="0" marR="0" rtl="0" algn="l">
              <a:lnSpc>
                <a:spcPct val="100000"/>
              </a:lnSpc>
              <a:spcBef>
                <a:spcPts val="0"/>
              </a:spcBef>
              <a:spcAft>
                <a:spcPts val="0"/>
              </a:spcAft>
              <a:buNone/>
            </a:pPr>
            <a:r>
              <a:rPr b="1" i="0" lang="en-US" sz="3000" u="none" cap="none" strike="noStrike">
                <a:solidFill>
                  <a:srgbClr val="000000"/>
                </a:solidFill>
                <a:latin typeface="PT Sans"/>
                <a:ea typeface="PT Sans"/>
                <a:cs typeface="PT Sans"/>
                <a:sym typeface="PT Sans"/>
              </a:rPr>
              <a:t>Benjamin Schmidt, “Representational Learning” </a:t>
            </a:r>
            <a:r>
              <a:rPr i="0" lang="en-US" sz="3000" u="none" cap="none" strike="noStrike">
                <a:solidFill>
                  <a:srgbClr val="000000"/>
                </a:solidFill>
                <a:latin typeface="PT Sans"/>
                <a:ea typeface="PT Sans"/>
                <a:cs typeface="PT Sans"/>
                <a:sym typeface="PT Sans"/>
              </a:rPr>
              <a:t>in</a:t>
            </a:r>
            <a:r>
              <a:rPr b="1" i="0" lang="en-US" sz="3000" u="none" cap="none" strike="noStrike">
                <a:solidFill>
                  <a:srgbClr val="000000"/>
                </a:solidFill>
                <a:latin typeface="PT Sans"/>
                <a:ea typeface="PT Sans"/>
                <a:cs typeface="PT Sans"/>
                <a:sym typeface="PT Sans"/>
              </a:rPr>
              <a:t> </a:t>
            </a:r>
            <a:r>
              <a:rPr i="0" lang="en-US" sz="3000" u="none" cap="none" strike="noStrike">
                <a:solidFill>
                  <a:srgbClr val="000000"/>
                </a:solidFill>
                <a:latin typeface="PT Sans"/>
                <a:ea typeface="PT Sans"/>
                <a:cs typeface="PT Sans"/>
                <a:sym typeface="PT Sans"/>
              </a:rPr>
              <a:t>“Artificial Intelligence and the Practice of History: A Forum.” </a:t>
            </a:r>
            <a:r>
              <a:rPr i="1" lang="en-US" sz="3000" u="none" cap="none" strike="noStrike">
                <a:solidFill>
                  <a:srgbClr val="000000"/>
                </a:solidFill>
                <a:latin typeface="PT Sans"/>
                <a:ea typeface="PT Sans"/>
                <a:cs typeface="PT Sans"/>
                <a:sym typeface="PT Sans"/>
              </a:rPr>
              <a:t>The American Historical Review</a:t>
            </a:r>
            <a:r>
              <a:rPr i="0" lang="en-US" sz="3000" u="none" cap="none" strike="noStrike">
                <a:solidFill>
                  <a:srgbClr val="000000"/>
                </a:solidFill>
                <a:latin typeface="PT Sans"/>
                <a:ea typeface="PT Sans"/>
                <a:cs typeface="PT Sans"/>
                <a:sym typeface="PT Sans"/>
              </a:rPr>
              <a:t> 128, no. 3 (September 1, 2023): 1345–49. https://doi.org/10.1093/ahr/rhad362.</a:t>
            </a:r>
            <a:endParaRPr sz="800">
              <a:latin typeface="PT Sans"/>
              <a:ea typeface="PT Sans"/>
              <a:cs typeface="PT Sans"/>
              <a:sym typeface="PT Sans"/>
            </a:endParaRPr>
          </a:p>
          <a:p>
            <a:pPr indent="0" lvl="0" marL="0" marR="0" rtl="0" algn="l">
              <a:lnSpc>
                <a:spcPct val="100000"/>
              </a:lnSpc>
              <a:spcBef>
                <a:spcPts val="0"/>
              </a:spcBef>
              <a:spcAft>
                <a:spcPts val="0"/>
              </a:spcAft>
              <a:buNone/>
            </a:pPr>
            <a:r>
              <a:t/>
            </a:r>
            <a:endParaRPr b="1" i="0" sz="3000" u="none" cap="none" strike="noStrike">
              <a:solidFill>
                <a:srgbClr val="000000"/>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3600"/>
              <a:buFont typeface="Arial"/>
              <a:buNone/>
            </a:pPr>
            <a:r>
              <a:t/>
            </a:r>
            <a:endParaRPr i="0" sz="3000" u="none" cap="none" strike="noStrike">
              <a:solidFill>
                <a:srgbClr val="5E5E5E"/>
              </a:solidFill>
              <a:latin typeface="PT Sans"/>
              <a:ea typeface="PT Sans"/>
              <a:cs typeface="PT Sans"/>
              <a:sym typeface="PT Sans"/>
            </a:endParaRPr>
          </a:p>
        </p:txBody>
      </p:sp>
      <p:pic>
        <p:nvPicPr>
          <p:cNvPr id="478" name="Google Shape;478;p57"/>
          <p:cNvPicPr preferRelativeResize="0"/>
          <p:nvPr/>
        </p:nvPicPr>
        <p:blipFill>
          <a:blip r:embed="rId3">
            <a:alphaModFix/>
          </a:blip>
          <a:stretch>
            <a:fillRect/>
          </a:stretch>
        </p:blipFill>
        <p:spPr>
          <a:xfrm>
            <a:off x="15703749" y="527284"/>
            <a:ext cx="5156000" cy="6094100"/>
          </a:xfrm>
          <a:prstGeom prst="rect">
            <a:avLst/>
          </a:prstGeom>
          <a:noFill/>
          <a:ln>
            <a:noFill/>
          </a:ln>
        </p:spPr>
      </p:pic>
      <p:pic>
        <p:nvPicPr>
          <p:cNvPr id="479" name="Google Shape;479;p57"/>
          <p:cNvPicPr preferRelativeResize="0"/>
          <p:nvPr/>
        </p:nvPicPr>
        <p:blipFill>
          <a:blip r:embed="rId4">
            <a:alphaModFix/>
          </a:blip>
          <a:stretch>
            <a:fillRect/>
          </a:stretch>
        </p:blipFill>
        <p:spPr>
          <a:xfrm>
            <a:off x="766375" y="9177902"/>
            <a:ext cx="7940940" cy="4035124"/>
          </a:xfrm>
          <a:prstGeom prst="rect">
            <a:avLst/>
          </a:prstGeom>
          <a:noFill/>
          <a:ln>
            <a:noFill/>
          </a:ln>
        </p:spPr>
      </p:pic>
      <p:pic>
        <p:nvPicPr>
          <p:cNvPr id="480" name="Google Shape;480;p57"/>
          <p:cNvPicPr preferRelativeResize="0"/>
          <p:nvPr/>
        </p:nvPicPr>
        <p:blipFill>
          <a:blip r:embed="rId5">
            <a:alphaModFix/>
          </a:blip>
          <a:stretch>
            <a:fillRect/>
          </a:stretch>
        </p:blipFill>
        <p:spPr>
          <a:xfrm>
            <a:off x="556575" y="2332800"/>
            <a:ext cx="12268027" cy="6845099"/>
          </a:xfrm>
          <a:prstGeom prst="rect">
            <a:avLst/>
          </a:prstGeom>
          <a:noFill/>
          <a:ln>
            <a:noFill/>
          </a:ln>
        </p:spPr>
      </p:pic>
      <p:sp>
        <p:nvSpPr>
          <p:cNvPr id="481" name="Google Shape;481;p57"/>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SzPct val="100000"/>
              <a:buNone/>
            </a:pPr>
            <a:r>
              <a:rPr lang="en-US">
                <a:latin typeface="PT Sans"/>
                <a:ea typeface="PT Sans"/>
                <a:cs typeface="PT Sans"/>
                <a:sym typeface="PT Sans"/>
              </a:rPr>
              <a:t>Core Concepts With AI:</a:t>
            </a:r>
            <a:endParaRPr>
              <a:latin typeface="PT Sans"/>
              <a:ea typeface="PT Sans"/>
              <a:cs typeface="PT Sans"/>
              <a:sym typeface="PT Sans"/>
            </a:endParaRPr>
          </a:p>
          <a:p>
            <a:pPr indent="0" lvl="0" marL="0" rtl="0" algn="l">
              <a:lnSpc>
                <a:spcPct val="80000"/>
              </a:lnSpc>
              <a:spcBef>
                <a:spcPts val="0"/>
              </a:spcBef>
              <a:spcAft>
                <a:spcPts val="0"/>
              </a:spcAft>
              <a:buSzPct val="100000"/>
              <a:buNone/>
            </a:pPr>
            <a:r>
              <a:rPr lang="en-US">
                <a:latin typeface="PT Sans"/>
                <a:ea typeface="PT Sans"/>
                <a:cs typeface="PT Sans"/>
                <a:sym typeface="PT Sans"/>
              </a:rPr>
              <a:t>Learning Methods</a:t>
            </a:r>
            <a:endParaRPr>
              <a:latin typeface="PT Sans"/>
              <a:ea typeface="PT Sans"/>
              <a:cs typeface="PT Sans"/>
              <a:sym typeface="PT Sans"/>
            </a:endParaRPr>
          </a:p>
        </p:txBody>
      </p:sp>
      <p:sp>
        <p:nvSpPr>
          <p:cNvPr id="482" name="Google Shape;482;p57"/>
          <p:cNvSpPr txBox="1"/>
          <p:nvPr/>
        </p:nvSpPr>
        <p:spPr>
          <a:xfrm>
            <a:off x="8707325" y="9643913"/>
            <a:ext cx="4914000" cy="3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PT Sans"/>
                <a:ea typeface="PT Sans"/>
                <a:cs typeface="PT Sans"/>
                <a:sym typeface="PT Sans"/>
              </a:rPr>
              <a:t>Chu, Tony, and Stephanie Yee. “A Visual Introduction to Machine Learning.” R2D3. Accessed January 24, 2025. </a:t>
            </a:r>
            <a:r>
              <a:rPr lang="en-US" sz="3000" u="sng">
                <a:solidFill>
                  <a:schemeClr val="hlink"/>
                </a:solidFill>
                <a:latin typeface="PT Sans"/>
                <a:ea typeface="PT Sans"/>
                <a:cs typeface="PT Sans"/>
                <a:sym typeface="PT Sans"/>
                <a:hlinkClick r:id="rId6"/>
              </a:rPr>
              <a:t>http://www.r2d3.us/visual-intro-to-machine-learning-part-1/</a:t>
            </a:r>
            <a:r>
              <a:rPr lang="en-US" sz="3000">
                <a:latin typeface="PT Sans"/>
                <a:ea typeface="PT Sans"/>
                <a:cs typeface="PT Sans"/>
                <a:sym typeface="PT Sans"/>
              </a:rPr>
              <a:t>. </a:t>
            </a:r>
            <a:endParaRPr sz="3000">
              <a:latin typeface="PT Sans"/>
              <a:ea typeface="PT Sans"/>
              <a:cs typeface="PT Sans"/>
              <a:sym typeface="PT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Attention Is All You Need” — Understanding the Revolutionary Transformer  Architecture | by Mohd Saqib | Medium" id="487" name="Google Shape;487;p58"/>
          <p:cNvPicPr preferRelativeResize="0"/>
          <p:nvPr/>
        </p:nvPicPr>
        <p:blipFill rotWithShape="1">
          <a:blip r:embed="rId3">
            <a:alphaModFix/>
          </a:blip>
          <a:srcRect b="0" l="0" r="0" t="0"/>
          <a:stretch/>
        </p:blipFill>
        <p:spPr>
          <a:xfrm>
            <a:off x="11514689" y="-177413"/>
            <a:ext cx="13081000" cy="7493000"/>
          </a:xfrm>
          <a:prstGeom prst="rect">
            <a:avLst/>
          </a:prstGeom>
          <a:noFill/>
          <a:ln>
            <a:noFill/>
          </a:ln>
        </p:spPr>
      </p:pic>
      <p:sp>
        <p:nvSpPr>
          <p:cNvPr id="488" name="Google Shape;488;p58"/>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9" name="Google Shape;489;p58"/>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0" name="Google Shape;490;p58"/>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SzPct val="100000"/>
              <a:buNone/>
            </a:pPr>
            <a:r>
              <a:rPr lang="en-US">
                <a:latin typeface="PT Sans"/>
                <a:ea typeface="PT Sans"/>
                <a:cs typeface="PT Sans"/>
                <a:sym typeface="PT Sans"/>
              </a:rPr>
              <a:t>Core Concepts with AI:</a:t>
            </a:r>
            <a:endParaRPr>
              <a:latin typeface="PT Sans"/>
              <a:ea typeface="PT Sans"/>
              <a:cs typeface="PT Sans"/>
              <a:sym typeface="PT Sans"/>
            </a:endParaRPr>
          </a:p>
          <a:p>
            <a:pPr indent="0" lvl="0" marL="0" rtl="0" algn="l">
              <a:lnSpc>
                <a:spcPct val="80000"/>
              </a:lnSpc>
              <a:spcBef>
                <a:spcPts val="0"/>
              </a:spcBef>
              <a:spcAft>
                <a:spcPts val="0"/>
              </a:spcAft>
              <a:buSzPct val="100000"/>
              <a:buNone/>
            </a:pPr>
            <a:r>
              <a:rPr lang="en-US">
                <a:latin typeface="PT Sans"/>
                <a:ea typeface="PT Sans"/>
                <a:cs typeface="PT Sans"/>
                <a:sym typeface="PT Sans"/>
              </a:rPr>
              <a:t>Transformers &amp; Foundation Models</a:t>
            </a:r>
            <a:endParaRPr>
              <a:latin typeface="PT Sans"/>
              <a:ea typeface="PT Sans"/>
              <a:cs typeface="PT Sans"/>
              <a:sym typeface="PT Sans"/>
            </a:endParaRPr>
          </a:p>
        </p:txBody>
      </p:sp>
      <p:sp>
        <p:nvSpPr>
          <p:cNvPr id="491" name="Google Shape;491;p58"/>
          <p:cNvSpPr txBox="1"/>
          <p:nvPr/>
        </p:nvSpPr>
        <p:spPr>
          <a:xfrm>
            <a:off x="425462" y="3281769"/>
            <a:ext cx="9513900" cy="6875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4000"/>
              <a:buFont typeface="Arial"/>
              <a:buNone/>
            </a:pPr>
            <a:r>
              <a:rPr b="1" i="0" lang="en-US" sz="4000" u="none" cap="none" strike="noStrike">
                <a:solidFill>
                  <a:srgbClr val="5E5E5E"/>
                </a:solidFill>
                <a:latin typeface="PT Sans"/>
                <a:ea typeface="PT Sans"/>
                <a:cs typeface="PT Sans"/>
                <a:sym typeface="PT Sans"/>
              </a:rPr>
              <a:t>Through learning, artificial intelligence systems are doing much more than improving an operation. Like historians, they gather historical data and classify, analyze, interpret, and store it for future use</a:t>
            </a:r>
            <a:r>
              <a:rPr i="0" lang="en-US" sz="4000" u="none" cap="none" strike="noStrike">
                <a:solidFill>
                  <a:srgbClr val="5E5E5E"/>
                </a:solidFill>
                <a:latin typeface="PT Sans"/>
                <a:ea typeface="PT Sans"/>
                <a:cs typeface="PT Sans"/>
                <a:sym typeface="PT Sans"/>
              </a:rPr>
              <a:t>. This intricate series of activities cannot occur without historical awareness that draws upon memory, critical analysis, data contextualization, and a theory of causality. </a:t>
            </a:r>
            <a:r>
              <a:rPr b="1" i="0" lang="en-US" sz="4000" u="none" cap="none" strike="noStrike">
                <a:solidFill>
                  <a:srgbClr val="5E5E5E"/>
                </a:solidFill>
                <a:latin typeface="PT Sans"/>
                <a:ea typeface="PT Sans"/>
                <a:cs typeface="PT Sans"/>
                <a:sym typeface="PT Sans"/>
              </a:rPr>
              <a:t>I call this phenomenon the AI-as-Historian.</a:t>
            </a:r>
            <a:endParaRPr>
              <a:latin typeface="PT Sans"/>
              <a:ea typeface="PT Sans"/>
              <a:cs typeface="PT Sans"/>
              <a:sym typeface="PT Sans"/>
            </a:endParaRPr>
          </a:p>
        </p:txBody>
      </p:sp>
      <p:sp>
        <p:nvSpPr>
          <p:cNvPr id="492" name="Google Shape;492;p58"/>
          <p:cNvSpPr txBox="1"/>
          <p:nvPr/>
        </p:nvSpPr>
        <p:spPr>
          <a:xfrm>
            <a:off x="114073" y="10826991"/>
            <a:ext cx="12877800" cy="2873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rial"/>
              <a:buNone/>
            </a:pPr>
            <a:r>
              <a:rPr b="1" i="0" lang="en-US" sz="3600" u="none" cap="none" strike="noStrike">
                <a:solidFill>
                  <a:srgbClr val="5E5E5E"/>
                </a:solidFill>
                <a:latin typeface="PT Sans"/>
                <a:ea typeface="PT Sans"/>
                <a:cs typeface="PT Sans"/>
                <a:sym typeface="PT Sans"/>
              </a:rPr>
              <a:t>Joshua Sternfeld, </a:t>
            </a:r>
            <a:r>
              <a:rPr b="1" i="0" lang="en-US" sz="3600" u="none" cap="none" strike="noStrike">
                <a:solidFill>
                  <a:srgbClr val="000000"/>
                </a:solidFill>
                <a:latin typeface="PT Sans"/>
                <a:ea typeface="PT Sans"/>
                <a:cs typeface="PT Sans"/>
                <a:sym typeface="PT Sans"/>
              </a:rPr>
              <a:t>"AI-as-Historian” </a:t>
            </a:r>
            <a:r>
              <a:rPr i="0" lang="en-US" sz="3600" u="none" cap="none" strike="noStrike">
                <a:solidFill>
                  <a:srgbClr val="000000"/>
                </a:solidFill>
                <a:latin typeface="PT Sans"/>
                <a:ea typeface="PT Sans"/>
                <a:cs typeface="PT Sans"/>
                <a:sym typeface="PT Sans"/>
              </a:rPr>
              <a:t>in </a:t>
            </a:r>
            <a:r>
              <a:rPr i="0" lang="en-US" sz="3600" u="none" cap="none" strike="noStrike">
                <a:solidFill>
                  <a:srgbClr val="5E5E5E"/>
                </a:solidFill>
                <a:latin typeface="PT Sans"/>
                <a:ea typeface="PT Sans"/>
                <a:cs typeface="PT Sans"/>
                <a:sym typeface="PT Sans"/>
              </a:rPr>
              <a:t>“Artificial Intelligence and the Practice of History: A Forum.” </a:t>
            </a:r>
            <a:r>
              <a:rPr i="1" lang="en-US" sz="3600" u="none" cap="none" strike="noStrike">
                <a:solidFill>
                  <a:srgbClr val="5E5E5E"/>
                </a:solidFill>
                <a:latin typeface="PT Sans"/>
                <a:ea typeface="PT Sans"/>
                <a:cs typeface="PT Sans"/>
                <a:sym typeface="PT Sans"/>
              </a:rPr>
              <a:t>The American Historical Review </a:t>
            </a:r>
            <a:r>
              <a:rPr i="0" lang="en-US" sz="3600" u="none" cap="none" strike="noStrike">
                <a:solidFill>
                  <a:srgbClr val="5E5E5E"/>
                </a:solidFill>
                <a:latin typeface="PT Sans"/>
                <a:ea typeface="PT Sans"/>
                <a:cs typeface="PT Sans"/>
                <a:sym typeface="PT Sans"/>
              </a:rPr>
              <a:t>128, no. 3 (September 1, 2023): 1345–49. https://doi.org/10.1093/ahr/rhad362.</a:t>
            </a:r>
            <a:endParaRPr>
              <a:latin typeface="PT Sans"/>
              <a:ea typeface="PT Sans"/>
              <a:cs typeface="PT Sans"/>
              <a:sym typeface="PT Sans"/>
            </a:endParaRPr>
          </a:p>
          <a:p>
            <a:pPr indent="0" lvl="0" marL="0" marR="0" rtl="0" algn="l">
              <a:lnSpc>
                <a:spcPct val="100000"/>
              </a:lnSpc>
              <a:spcBef>
                <a:spcPts val="0"/>
              </a:spcBef>
              <a:spcAft>
                <a:spcPts val="0"/>
              </a:spcAft>
              <a:buClr>
                <a:srgbClr val="000000"/>
              </a:buClr>
              <a:buSzPts val="3600"/>
              <a:buFont typeface="Arial"/>
              <a:buNone/>
            </a:pPr>
            <a:r>
              <a:t/>
            </a:r>
            <a:endParaRPr i="0" sz="3600" u="none" cap="none" strike="noStrike">
              <a:solidFill>
                <a:srgbClr val="5E5E5E"/>
              </a:solidFill>
              <a:latin typeface="PT Sans"/>
              <a:ea typeface="PT Sans"/>
              <a:cs typeface="PT Sans"/>
              <a:sym typeface="PT Sans"/>
            </a:endParaRPr>
          </a:p>
        </p:txBody>
      </p:sp>
      <p:pic>
        <p:nvPicPr>
          <p:cNvPr descr="Foundation Models: Explained" id="493" name="Google Shape;493;p58"/>
          <p:cNvPicPr preferRelativeResize="0"/>
          <p:nvPr/>
        </p:nvPicPr>
        <p:blipFill rotWithShape="1">
          <a:blip r:embed="rId4">
            <a:alphaModFix/>
          </a:blip>
          <a:srcRect b="0" l="0" r="0" t="0"/>
          <a:stretch/>
        </p:blipFill>
        <p:spPr>
          <a:xfrm>
            <a:off x="13333639" y="7292408"/>
            <a:ext cx="10920185" cy="613016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9"/>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499" name="Google Shape;499;p59"/>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00" name="Google Shape;500;p59"/>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Core Concepts With AI: </a:t>
            </a:r>
            <a:endParaRPr>
              <a:latin typeface="PT Sans"/>
              <a:ea typeface="PT Sans"/>
              <a:cs typeface="PT Sans"/>
              <a:sym typeface="PT Sans"/>
            </a:endParaRPr>
          </a:p>
          <a:p>
            <a:pPr indent="0" lvl="0" marL="0" rtl="0" algn="l">
              <a:lnSpc>
                <a:spcPct val="80000"/>
              </a:lnSpc>
              <a:spcBef>
                <a:spcPts val="0"/>
              </a:spcBef>
              <a:spcAft>
                <a:spcPts val="0"/>
              </a:spcAft>
              <a:buClr>
                <a:srgbClr val="000000"/>
              </a:buClr>
              <a:buSzPct val="100000"/>
              <a:buFont typeface="Helvetica Neue"/>
              <a:buNone/>
            </a:pPr>
            <a:r>
              <a:rPr lang="en-US">
                <a:latin typeface="PT Sans"/>
                <a:ea typeface="PT Sans"/>
                <a:cs typeface="PT Sans"/>
                <a:sym typeface="PT Sans"/>
              </a:rPr>
              <a:t>Deep Research &amp; Reinforcement Learning</a:t>
            </a:r>
            <a:endParaRPr>
              <a:latin typeface="PT Sans"/>
              <a:ea typeface="PT Sans"/>
              <a:cs typeface="PT Sans"/>
              <a:sym typeface="PT Sans"/>
            </a:endParaRPr>
          </a:p>
        </p:txBody>
      </p:sp>
      <p:pic>
        <p:nvPicPr>
          <p:cNvPr id="501" name="Google Shape;501;p59">
            <a:hlinkClick r:id="rId3"/>
          </p:cNvPr>
          <p:cNvPicPr preferRelativeResize="0"/>
          <p:nvPr/>
        </p:nvPicPr>
        <p:blipFill>
          <a:blip r:embed="rId4">
            <a:alphaModFix/>
          </a:blip>
          <a:stretch>
            <a:fillRect/>
          </a:stretch>
        </p:blipFill>
        <p:spPr>
          <a:xfrm>
            <a:off x="315200" y="2735372"/>
            <a:ext cx="9027674" cy="5289651"/>
          </a:xfrm>
          <a:prstGeom prst="rect">
            <a:avLst/>
          </a:prstGeom>
          <a:noFill/>
          <a:ln>
            <a:noFill/>
          </a:ln>
        </p:spPr>
      </p:pic>
      <p:pic>
        <p:nvPicPr>
          <p:cNvPr id="502" name="Google Shape;502;p59"/>
          <p:cNvPicPr preferRelativeResize="0"/>
          <p:nvPr/>
        </p:nvPicPr>
        <p:blipFill>
          <a:blip r:embed="rId5">
            <a:alphaModFix/>
          </a:blip>
          <a:stretch>
            <a:fillRect/>
          </a:stretch>
        </p:blipFill>
        <p:spPr>
          <a:xfrm>
            <a:off x="9861600" y="4847037"/>
            <a:ext cx="13631473" cy="8101601"/>
          </a:xfrm>
          <a:prstGeom prst="rect">
            <a:avLst/>
          </a:prstGeom>
          <a:noFill/>
          <a:ln>
            <a:noFill/>
          </a:ln>
        </p:spPr>
      </p:pic>
      <p:pic>
        <p:nvPicPr>
          <p:cNvPr id="503" name="Google Shape;503;p59">
            <a:hlinkClick r:id="rId6"/>
          </p:cNvPr>
          <p:cNvPicPr preferRelativeResize="0"/>
          <p:nvPr/>
        </p:nvPicPr>
        <p:blipFill>
          <a:blip r:embed="rId7">
            <a:alphaModFix/>
          </a:blip>
          <a:stretch>
            <a:fillRect/>
          </a:stretch>
        </p:blipFill>
        <p:spPr>
          <a:xfrm>
            <a:off x="152400" y="8177423"/>
            <a:ext cx="8740765" cy="5201821"/>
          </a:xfrm>
          <a:prstGeom prst="rect">
            <a:avLst/>
          </a:prstGeom>
          <a:noFill/>
          <a:ln>
            <a:noFill/>
          </a:ln>
        </p:spPr>
      </p:pic>
      <p:pic>
        <p:nvPicPr>
          <p:cNvPr id="504" name="Google Shape;504;p59">
            <a:hlinkClick r:id="rId8"/>
          </p:cNvPr>
          <p:cNvPicPr preferRelativeResize="0"/>
          <p:nvPr/>
        </p:nvPicPr>
        <p:blipFill>
          <a:blip r:embed="rId9">
            <a:alphaModFix/>
          </a:blip>
          <a:stretch>
            <a:fillRect/>
          </a:stretch>
        </p:blipFill>
        <p:spPr>
          <a:xfrm>
            <a:off x="18431775" y="537525"/>
            <a:ext cx="5952225" cy="33196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0" name="Google Shape;510;p60"/>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1" name="Google Shape;511;p60"/>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Reasoners</a:t>
            </a:r>
            <a:endParaRPr>
              <a:latin typeface="PT Sans"/>
              <a:ea typeface="PT Sans"/>
              <a:cs typeface="PT Sans"/>
              <a:sym typeface="PT Sans"/>
            </a:endParaRPr>
          </a:p>
        </p:txBody>
      </p:sp>
      <p:pic>
        <p:nvPicPr>
          <p:cNvPr id="512" name="Google Shape;512;p60"/>
          <p:cNvPicPr preferRelativeResize="0"/>
          <p:nvPr/>
        </p:nvPicPr>
        <p:blipFill>
          <a:blip r:embed="rId3">
            <a:alphaModFix/>
          </a:blip>
          <a:stretch>
            <a:fillRect/>
          </a:stretch>
        </p:blipFill>
        <p:spPr>
          <a:xfrm>
            <a:off x="152400" y="2249177"/>
            <a:ext cx="15714030" cy="11130067"/>
          </a:xfrm>
          <a:prstGeom prst="rect">
            <a:avLst/>
          </a:prstGeom>
          <a:noFill/>
          <a:ln>
            <a:noFill/>
          </a:ln>
        </p:spPr>
      </p:pic>
      <p:pic>
        <p:nvPicPr>
          <p:cNvPr id="513" name="Google Shape;513;p60"/>
          <p:cNvPicPr preferRelativeResize="0"/>
          <p:nvPr/>
        </p:nvPicPr>
        <p:blipFill>
          <a:blip r:embed="rId4">
            <a:alphaModFix/>
          </a:blip>
          <a:stretch>
            <a:fillRect/>
          </a:stretch>
        </p:blipFill>
        <p:spPr>
          <a:xfrm>
            <a:off x="12632525" y="858850"/>
            <a:ext cx="11963076" cy="6841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1"/>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19" name="Google Shape;519;p61"/>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0" name="Google Shape;520;p61"/>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Prompting With Deep Research</a:t>
            </a:r>
            <a:endParaRPr>
              <a:latin typeface="PT Sans"/>
              <a:ea typeface="PT Sans"/>
              <a:cs typeface="PT Sans"/>
              <a:sym typeface="PT Sans"/>
            </a:endParaRPr>
          </a:p>
        </p:txBody>
      </p:sp>
      <p:pic>
        <p:nvPicPr>
          <p:cNvPr id="521" name="Google Shape;521;p61"/>
          <p:cNvPicPr preferRelativeResize="0"/>
          <p:nvPr/>
        </p:nvPicPr>
        <p:blipFill>
          <a:blip r:embed="rId3">
            <a:alphaModFix/>
          </a:blip>
          <a:stretch>
            <a:fillRect/>
          </a:stretch>
        </p:blipFill>
        <p:spPr>
          <a:xfrm>
            <a:off x="13881200" y="2249177"/>
            <a:ext cx="10077450" cy="6305550"/>
          </a:xfrm>
          <a:prstGeom prst="rect">
            <a:avLst/>
          </a:prstGeom>
          <a:noFill/>
          <a:ln>
            <a:noFill/>
          </a:ln>
        </p:spPr>
      </p:pic>
      <p:pic>
        <p:nvPicPr>
          <p:cNvPr id="522" name="Google Shape;522;p61">
            <a:hlinkClick r:id="rId4"/>
          </p:cNvPr>
          <p:cNvPicPr preferRelativeResize="0"/>
          <p:nvPr/>
        </p:nvPicPr>
        <p:blipFill>
          <a:blip r:embed="rId5">
            <a:alphaModFix/>
          </a:blip>
          <a:stretch>
            <a:fillRect/>
          </a:stretch>
        </p:blipFill>
        <p:spPr>
          <a:xfrm>
            <a:off x="152400" y="2249177"/>
            <a:ext cx="12308179" cy="11130066"/>
          </a:xfrm>
          <a:prstGeom prst="rect">
            <a:avLst/>
          </a:prstGeom>
          <a:noFill/>
          <a:ln>
            <a:noFill/>
          </a:ln>
        </p:spPr>
      </p:pic>
      <p:pic>
        <p:nvPicPr>
          <p:cNvPr id="523" name="Google Shape;523;p61">
            <a:hlinkClick r:id="rId6"/>
          </p:cNvPr>
          <p:cNvPicPr preferRelativeResize="0"/>
          <p:nvPr/>
        </p:nvPicPr>
        <p:blipFill>
          <a:blip r:embed="rId7">
            <a:alphaModFix/>
          </a:blip>
          <a:stretch>
            <a:fillRect/>
          </a:stretch>
        </p:blipFill>
        <p:spPr>
          <a:xfrm>
            <a:off x="11088973" y="6843627"/>
            <a:ext cx="7916526" cy="653562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2"/>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29" name="Google Shape;529;p62"/>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30" name="Google Shape;530;p62"/>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Prompting With Deep Research</a:t>
            </a:r>
            <a:endParaRPr>
              <a:latin typeface="PT Sans"/>
              <a:ea typeface="PT Sans"/>
              <a:cs typeface="PT Sans"/>
              <a:sym typeface="PT Sans"/>
            </a:endParaRPr>
          </a:p>
        </p:txBody>
      </p:sp>
      <p:sp>
        <p:nvSpPr>
          <p:cNvPr id="531" name="Google Shape;531;p62"/>
          <p:cNvSpPr txBox="1"/>
          <p:nvPr/>
        </p:nvSpPr>
        <p:spPr>
          <a:xfrm>
            <a:off x="952500" y="3006900"/>
            <a:ext cx="22834200" cy="77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200">
                <a:latin typeface="PT Sans"/>
                <a:ea typeface="PT Sans"/>
                <a:cs typeface="PT Sans"/>
                <a:sym typeface="PT Sans"/>
              </a:rPr>
              <a:t>Write a </a:t>
            </a:r>
            <a:r>
              <a:rPr lang="en-US" sz="7200">
                <a:highlight>
                  <a:srgbClr val="00FFFF"/>
                </a:highlight>
                <a:latin typeface="PT Sans"/>
                <a:ea typeface="PT Sans"/>
                <a:cs typeface="PT Sans"/>
                <a:sym typeface="PT Sans"/>
              </a:rPr>
              <a:t>historiographical essay</a:t>
            </a:r>
            <a:r>
              <a:rPr lang="en-US" sz="7200">
                <a:latin typeface="PT Sans"/>
                <a:ea typeface="PT Sans"/>
                <a:cs typeface="PT Sans"/>
                <a:sym typeface="PT Sans"/>
              </a:rPr>
              <a:t> contextualizing the journal, </a:t>
            </a:r>
            <a:r>
              <a:rPr i="1" lang="en-US" sz="7200">
                <a:highlight>
                  <a:srgbClr val="FF00FF"/>
                </a:highlight>
                <a:latin typeface="PT Sans"/>
                <a:ea typeface="PT Sans"/>
                <a:cs typeface="PT Sans"/>
                <a:sym typeface="PT Sans"/>
              </a:rPr>
              <a:t>Africa Media Review</a:t>
            </a:r>
            <a:r>
              <a:rPr lang="en-US" sz="7200">
                <a:latin typeface="PT Sans"/>
                <a:ea typeface="PT Sans"/>
                <a:cs typeface="PT Sans"/>
                <a:sym typeface="PT Sans"/>
              </a:rPr>
              <a:t>, specifically within </a:t>
            </a:r>
            <a:r>
              <a:rPr lang="en-US" sz="7200">
                <a:highlight>
                  <a:srgbClr val="FFFF00"/>
                </a:highlight>
                <a:latin typeface="PT Sans"/>
                <a:ea typeface="PT Sans"/>
                <a:cs typeface="PT Sans"/>
                <a:sym typeface="PT Sans"/>
              </a:rPr>
              <a:t>histories of information and decolonization</a:t>
            </a:r>
            <a:r>
              <a:rPr lang="en-US" sz="7200">
                <a:latin typeface="PT Sans"/>
                <a:ea typeface="PT Sans"/>
                <a:cs typeface="PT Sans"/>
                <a:sym typeface="PT Sans"/>
              </a:rPr>
              <a:t>. I also want you to use </a:t>
            </a:r>
            <a:r>
              <a:rPr lang="en-US" sz="7200">
                <a:highlight>
                  <a:srgbClr val="00FF00"/>
                </a:highlight>
                <a:latin typeface="PT Sans"/>
                <a:ea typeface="PT Sans"/>
                <a:cs typeface="PT Sans"/>
                <a:sym typeface="PT Sans"/>
              </a:rPr>
              <a:t>digital humanities methods</a:t>
            </a:r>
            <a:r>
              <a:rPr lang="en-US" sz="7200">
                <a:latin typeface="PT Sans"/>
                <a:ea typeface="PT Sans"/>
                <a:cs typeface="PT Sans"/>
                <a:sym typeface="PT Sans"/>
              </a:rPr>
              <a:t> where appropriate. Be sure to only </a:t>
            </a:r>
            <a:r>
              <a:rPr lang="en-US" sz="7200">
                <a:highlight>
                  <a:srgbClr val="FF9900"/>
                </a:highlight>
                <a:latin typeface="PT Sans"/>
                <a:ea typeface="PT Sans"/>
                <a:cs typeface="PT Sans"/>
                <a:sym typeface="PT Sans"/>
              </a:rPr>
              <a:t>use peer-reviewed academic sources</a:t>
            </a:r>
            <a:r>
              <a:rPr lang="en-US" sz="7200">
                <a:latin typeface="PT Sans"/>
                <a:ea typeface="PT Sans"/>
                <a:cs typeface="PT Sans"/>
                <a:sym typeface="PT Sans"/>
              </a:rPr>
              <a:t> and be sure to </a:t>
            </a:r>
            <a:r>
              <a:rPr lang="en-US" sz="7200">
                <a:highlight>
                  <a:schemeClr val="accent6"/>
                </a:highlight>
                <a:latin typeface="PT Sans"/>
                <a:ea typeface="PT Sans"/>
                <a:cs typeface="PT Sans"/>
                <a:sym typeface="PT Sans"/>
              </a:rPr>
              <a:t>refer to key historians by name</a:t>
            </a:r>
            <a:r>
              <a:rPr lang="en-US" sz="7200">
                <a:latin typeface="PT Sans"/>
                <a:ea typeface="PT Sans"/>
                <a:cs typeface="PT Sans"/>
                <a:sym typeface="PT Sans"/>
              </a:rPr>
              <a:t>. Aim to be </a:t>
            </a:r>
            <a:r>
              <a:rPr lang="en-US" sz="7200">
                <a:highlight>
                  <a:srgbClr val="76D6FF"/>
                </a:highlight>
                <a:latin typeface="PT Sans"/>
                <a:ea typeface="PT Sans"/>
                <a:cs typeface="PT Sans"/>
                <a:sym typeface="PT Sans"/>
              </a:rPr>
              <a:t>comprehensive</a:t>
            </a:r>
            <a:r>
              <a:rPr lang="en-US" sz="7200">
                <a:latin typeface="PT Sans"/>
                <a:ea typeface="PT Sans"/>
                <a:cs typeface="PT Sans"/>
                <a:sym typeface="PT Sans"/>
              </a:rPr>
              <a:t>.</a:t>
            </a:r>
            <a:endParaRPr sz="7200">
              <a:highlight>
                <a:srgbClr val="76D6FF"/>
              </a:highlight>
              <a:latin typeface="PT Sans"/>
              <a:ea typeface="PT Sans"/>
              <a:cs typeface="PT Sans"/>
              <a:sym typeface="PT Sans"/>
            </a:endParaRPr>
          </a:p>
        </p:txBody>
      </p:sp>
      <p:sp>
        <p:nvSpPr>
          <p:cNvPr id="532" name="Google Shape;532;p62"/>
          <p:cNvSpPr txBox="1"/>
          <p:nvPr/>
        </p:nvSpPr>
        <p:spPr>
          <a:xfrm>
            <a:off x="14266750" y="11286575"/>
            <a:ext cx="8808300" cy="17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latin typeface="Caveat"/>
                <a:ea typeface="Caveat"/>
                <a:cs typeface="Caveat"/>
                <a:sym typeface="Caveat"/>
              </a:rPr>
              <a:t>BLANK PAGE APPROACH</a:t>
            </a:r>
            <a:endParaRPr sz="4800">
              <a:latin typeface="Caveat"/>
              <a:ea typeface="Caveat"/>
              <a:cs typeface="Caveat"/>
              <a:sym typeface="Caveat"/>
            </a:endParaRPr>
          </a:p>
        </p:txBody>
      </p:sp>
      <p:pic>
        <p:nvPicPr>
          <p:cNvPr id="533" name="Google Shape;533;p62"/>
          <p:cNvPicPr preferRelativeResize="0"/>
          <p:nvPr/>
        </p:nvPicPr>
        <p:blipFill>
          <a:blip r:embed="rId3">
            <a:alphaModFix/>
          </a:blip>
          <a:stretch>
            <a:fillRect/>
          </a:stretch>
        </p:blipFill>
        <p:spPr>
          <a:xfrm>
            <a:off x="152400" y="10861500"/>
            <a:ext cx="9019046" cy="251774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3"/>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39" name="Google Shape;539;p63"/>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40" name="Google Shape;540;p63"/>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rgbClr val="000000"/>
              </a:buClr>
              <a:buSzPts val="8500"/>
              <a:buFont typeface="Helvetica Neue"/>
              <a:buNone/>
            </a:pPr>
            <a:r>
              <a:rPr lang="en-US" sz="7200">
                <a:latin typeface="PT Sans"/>
                <a:ea typeface="PT Sans"/>
                <a:cs typeface="PT Sans"/>
                <a:sym typeface="PT Sans"/>
              </a:rPr>
              <a:t>Initial Results With OpenAI’s ChatGPT</a:t>
            </a:r>
            <a:endParaRPr sz="7200">
              <a:latin typeface="PT Sans"/>
              <a:ea typeface="PT Sans"/>
              <a:cs typeface="PT Sans"/>
              <a:sym typeface="PT Sans"/>
            </a:endParaRPr>
          </a:p>
          <a:p>
            <a:pPr indent="0" lvl="0" marL="0" rtl="0" algn="l">
              <a:lnSpc>
                <a:spcPct val="80000"/>
              </a:lnSpc>
              <a:spcBef>
                <a:spcPts val="0"/>
              </a:spcBef>
              <a:spcAft>
                <a:spcPts val="0"/>
              </a:spcAft>
              <a:buClr>
                <a:srgbClr val="000000"/>
              </a:buClr>
              <a:buSzPts val="8500"/>
              <a:buFont typeface="Helvetica Neue"/>
              <a:buNone/>
            </a:pPr>
            <a:r>
              <a:rPr lang="en-US" sz="7200">
                <a:latin typeface="PT Sans"/>
                <a:ea typeface="PT Sans"/>
                <a:cs typeface="PT Sans"/>
                <a:sym typeface="PT Sans"/>
              </a:rPr>
              <a:t>Deep Research o1 pro</a:t>
            </a:r>
            <a:endParaRPr sz="7200">
              <a:latin typeface="PT Sans"/>
              <a:ea typeface="PT Sans"/>
              <a:cs typeface="PT Sans"/>
              <a:sym typeface="PT Sans"/>
            </a:endParaRPr>
          </a:p>
        </p:txBody>
      </p:sp>
      <p:sp>
        <p:nvSpPr>
          <p:cNvPr id="541" name="Google Shape;541;p63"/>
          <p:cNvSpPr txBox="1"/>
          <p:nvPr/>
        </p:nvSpPr>
        <p:spPr>
          <a:xfrm>
            <a:off x="18834925" y="663675"/>
            <a:ext cx="4967100" cy="3879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4800">
                <a:highlight>
                  <a:srgbClr val="00FFFF"/>
                </a:highlight>
                <a:latin typeface="PT Sans"/>
                <a:ea typeface="PT Sans"/>
                <a:cs typeface="PT Sans"/>
                <a:sym typeface="PT Sans"/>
              </a:rPr>
              <a:t>See chat log here </a:t>
            </a:r>
            <a:endParaRPr sz="4800">
              <a:highlight>
                <a:srgbClr val="00FFFF"/>
              </a:highlight>
              <a:latin typeface="PT Sans"/>
              <a:ea typeface="PT Sans"/>
              <a:cs typeface="PT Sans"/>
              <a:sym typeface="PT Sans"/>
            </a:endParaRPr>
          </a:p>
          <a:p>
            <a:pPr indent="0" lvl="0" marL="0" rtl="0" algn="r">
              <a:spcBef>
                <a:spcPts val="0"/>
              </a:spcBef>
              <a:spcAft>
                <a:spcPts val="0"/>
              </a:spcAft>
              <a:buNone/>
            </a:pPr>
            <a:r>
              <a:rPr lang="en-US" sz="4800" u="sng">
                <a:solidFill>
                  <a:schemeClr val="hlink"/>
                </a:solidFill>
                <a:highlight>
                  <a:srgbClr val="00FFFF"/>
                </a:highlight>
                <a:latin typeface="PT Sans"/>
                <a:ea typeface="PT Sans"/>
                <a:cs typeface="PT Sans"/>
                <a:sym typeface="PT Sans"/>
                <a:hlinkClick r:id="rId3"/>
              </a:rPr>
              <a:t>https://chatgpt.com/share/67b7b95e-d504-8006-99b6-434ec9784a9b</a:t>
            </a:r>
            <a:r>
              <a:rPr lang="en-US" sz="4800">
                <a:highlight>
                  <a:srgbClr val="00FFFF"/>
                </a:highlight>
                <a:latin typeface="PT Sans"/>
                <a:ea typeface="PT Sans"/>
                <a:cs typeface="PT Sans"/>
                <a:sym typeface="PT Sans"/>
              </a:rPr>
              <a:t> </a:t>
            </a:r>
            <a:endParaRPr sz="4800">
              <a:highlight>
                <a:srgbClr val="00FFFF"/>
              </a:highlight>
              <a:latin typeface="PT Sans"/>
              <a:ea typeface="PT Sans"/>
              <a:cs typeface="PT Sans"/>
              <a:sym typeface="PT Sans"/>
            </a:endParaRPr>
          </a:p>
        </p:txBody>
      </p:sp>
      <p:pic>
        <p:nvPicPr>
          <p:cNvPr id="542" name="Google Shape;542;p63"/>
          <p:cNvPicPr preferRelativeResize="0"/>
          <p:nvPr/>
        </p:nvPicPr>
        <p:blipFill>
          <a:blip r:embed="rId4">
            <a:alphaModFix/>
          </a:blip>
          <a:stretch>
            <a:fillRect/>
          </a:stretch>
        </p:blipFill>
        <p:spPr>
          <a:xfrm>
            <a:off x="152400" y="2656048"/>
            <a:ext cx="18457324" cy="8850150"/>
          </a:xfrm>
          <a:prstGeom prst="rect">
            <a:avLst/>
          </a:prstGeom>
          <a:noFill/>
          <a:ln>
            <a:noFill/>
          </a:ln>
        </p:spPr>
      </p:pic>
      <p:pic>
        <p:nvPicPr>
          <p:cNvPr id="543" name="Google Shape;543;p63">
            <a:hlinkClick r:id="rId5"/>
          </p:cNvPr>
          <p:cNvPicPr preferRelativeResize="0"/>
          <p:nvPr/>
        </p:nvPicPr>
        <p:blipFill>
          <a:blip r:embed="rId6">
            <a:alphaModFix/>
          </a:blip>
          <a:stretch>
            <a:fillRect/>
          </a:stretch>
        </p:blipFill>
        <p:spPr>
          <a:xfrm>
            <a:off x="10274126" y="6564125"/>
            <a:ext cx="13684526" cy="6835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4"/>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49" name="Google Shape;549;p64"/>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0" name="Google Shape;550;p64"/>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Results</a:t>
            </a:r>
            <a:endParaRPr>
              <a:latin typeface="PT Sans"/>
              <a:ea typeface="PT Sans"/>
              <a:cs typeface="PT Sans"/>
              <a:sym typeface="PT Sans"/>
            </a:endParaRPr>
          </a:p>
        </p:txBody>
      </p:sp>
      <p:pic>
        <p:nvPicPr>
          <p:cNvPr id="551" name="Google Shape;551;p64"/>
          <p:cNvPicPr preferRelativeResize="0"/>
          <p:nvPr/>
        </p:nvPicPr>
        <p:blipFill>
          <a:blip r:embed="rId3">
            <a:alphaModFix/>
          </a:blip>
          <a:stretch>
            <a:fillRect/>
          </a:stretch>
        </p:blipFill>
        <p:spPr>
          <a:xfrm>
            <a:off x="1473425" y="1851850"/>
            <a:ext cx="21437051" cy="11241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5"/>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7" name="Google Shape;557;p65"/>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58" name="Google Shape;558;p65"/>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fontScale="90000"/>
          </a:bodyPr>
          <a:lstStyle/>
          <a:p>
            <a:pPr indent="0" lvl="0" marL="0" rtl="0" algn="l">
              <a:spcBef>
                <a:spcPts val="0"/>
              </a:spcBef>
              <a:spcAft>
                <a:spcPts val="0"/>
              </a:spcAft>
              <a:buClr>
                <a:srgbClr val="000000"/>
              </a:buClr>
              <a:buSzPct val="100000"/>
              <a:buFont typeface="Helvetica Neue"/>
              <a:buNone/>
            </a:pPr>
            <a:r>
              <a:rPr lang="en-US">
                <a:latin typeface="PT Sans"/>
                <a:ea typeface="PT Sans"/>
                <a:cs typeface="PT Sans"/>
                <a:sym typeface="PT Sans"/>
              </a:rPr>
              <a:t>Walled Gardens &amp; Disciplinary Norms</a:t>
            </a:r>
            <a:endParaRPr>
              <a:latin typeface="PT Sans"/>
              <a:ea typeface="PT Sans"/>
              <a:cs typeface="PT Sans"/>
              <a:sym typeface="PT Sans"/>
            </a:endParaRPr>
          </a:p>
          <a:p>
            <a:pPr indent="0" lvl="0" marL="0" rtl="0" algn="l">
              <a:lnSpc>
                <a:spcPct val="80000"/>
              </a:lnSpc>
              <a:spcBef>
                <a:spcPts val="0"/>
              </a:spcBef>
              <a:spcAft>
                <a:spcPts val="0"/>
              </a:spcAft>
              <a:buClr>
                <a:srgbClr val="000000"/>
              </a:buClr>
              <a:buSzPct val="100000"/>
              <a:buFont typeface="Helvetica Neue"/>
              <a:buNone/>
            </a:pPr>
            <a:r>
              <a:t/>
            </a:r>
            <a:endParaRPr/>
          </a:p>
        </p:txBody>
      </p:sp>
      <p:sp>
        <p:nvSpPr>
          <p:cNvPr id="559" name="Google Shape;559;p65"/>
          <p:cNvSpPr txBox="1"/>
          <p:nvPr/>
        </p:nvSpPr>
        <p:spPr>
          <a:xfrm>
            <a:off x="17308275" y="2771500"/>
            <a:ext cx="64599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PT Sans"/>
                <a:ea typeface="PT Sans"/>
                <a:cs typeface="PT Sans"/>
                <a:sym typeface="PT Sans"/>
              </a:rPr>
              <a:t> Ian Milligan highlights this by comparing newspaper citations in Canadian history dissertations before and after the introduction of major digital databases.</a:t>
            </a:r>
            <a:endParaRPr sz="3000">
              <a:latin typeface="PT Sans"/>
              <a:ea typeface="PT Sans"/>
              <a:cs typeface="PT Sans"/>
              <a:sym typeface="PT Sans"/>
            </a:endParaRPr>
          </a:p>
          <a:p>
            <a:pPr indent="-419100" lvl="0" marL="457200" rtl="0" algn="l">
              <a:spcBef>
                <a:spcPts val="0"/>
              </a:spcBef>
              <a:spcAft>
                <a:spcPts val="0"/>
              </a:spcAft>
              <a:buSzPts val="3000"/>
              <a:buFont typeface="PT Sans"/>
              <a:buChar char="●"/>
            </a:pPr>
            <a:r>
              <a:rPr lang="en-US" sz="3000">
                <a:latin typeface="PT Sans"/>
                <a:ea typeface="PT Sans"/>
                <a:cs typeface="PT Sans"/>
                <a:sym typeface="PT Sans"/>
              </a:rPr>
              <a:t>Toronto Star citations surged from 74 (1998) to 753 (2010), a 991% increase.</a:t>
            </a:r>
            <a:endParaRPr sz="3000">
              <a:latin typeface="PT Sans"/>
              <a:ea typeface="PT Sans"/>
              <a:cs typeface="PT Sans"/>
              <a:sym typeface="PT Sans"/>
            </a:endParaRPr>
          </a:p>
          <a:p>
            <a:pPr indent="-419100" lvl="0" marL="457200" rtl="0" algn="l">
              <a:spcBef>
                <a:spcPts val="0"/>
              </a:spcBef>
              <a:spcAft>
                <a:spcPts val="0"/>
              </a:spcAft>
              <a:buSzPts val="3000"/>
              <a:buFont typeface="PT Sans"/>
              <a:buChar char="●"/>
            </a:pPr>
            <a:r>
              <a:rPr lang="en-US" sz="3000">
                <a:latin typeface="PT Sans"/>
                <a:ea typeface="PT Sans"/>
                <a:cs typeface="PT Sans"/>
                <a:sym typeface="PT Sans"/>
              </a:rPr>
              <a:t>Globe and Mail citations rose from 58 to 708, a 926% increase.</a:t>
            </a:r>
            <a:endParaRPr sz="3000">
              <a:latin typeface="PT Sans"/>
              <a:ea typeface="PT Sans"/>
              <a:cs typeface="PT Sans"/>
              <a:sym typeface="PT Sans"/>
            </a:endParaRPr>
          </a:p>
          <a:p>
            <a:pPr indent="-419100" lvl="0" marL="457200" rtl="0" algn="l">
              <a:spcBef>
                <a:spcPts val="0"/>
              </a:spcBef>
              <a:spcAft>
                <a:spcPts val="0"/>
              </a:spcAft>
              <a:buSzPts val="3000"/>
              <a:buFont typeface="PT Sans"/>
              <a:buChar char="●"/>
            </a:pPr>
            <a:r>
              <a:rPr lang="en-US" sz="3000">
                <a:latin typeface="PT Sans"/>
                <a:ea typeface="PT Sans"/>
                <a:cs typeface="PT Sans"/>
                <a:sym typeface="PT Sans"/>
              </a:rPr>
              <a:t>Montreal Gazette remained relatively stable, with a 16% increase (136 to 162).</a:t>
            </a:r>
            <a:endParaRPr sz="3000">
              <a:latin typeface="PT Sans"/>
              <a:ea typeface="PT Sans"/>
              <a:cs typeface="PT Sans"/>
              <a:sym typeface="PT Sans"/>
            </a:endParaRPr>
          </a:p>
          <a:p>
            <a:pPr indent="-419100" lvl="0" marL="457200" rtl="0" algn="l">
              <a:spcBef>
                <a:spcPts val="0"/>
              </a:spcBef>
              <a:spcAft>
                <a:spcPts val="0"/>
              </a:spcAft>
              <a:buSzPts val="3000"/>
              <a:buFont typeface="PT Sans"/>
              <a:buChar char="●"/>
            </a:pPr>
            <a:r>
              <a:rPr lang="en-US" sz="3000">
                <a:latin typeface="PT Sans"/>
                <a:ea typeface="PT Sans"/>
                <a:cs typeface="PT Sans"/>
                <a:sym typeface="PT Sans"/>
              </a:rPr>
              <a:t>Toronto Telegram citations declined by 72% (31 to 19).</a:t>
            </a:r>
            <a:endParaRPr sz="3000">
              <a:latin typeface="PT Sans"/>
              <a:ea typeface="PT Sans"/>
              <a:cs typeface="PT Sans"/>
              <a:sym typeface="PT Sans"/>
            </a:endParaRPr>
          </a:p>
          <a:p>
            <a:pPr indent="0" lvl="0" marL="0" rtl="0" algn="l">
              <a:spcBef>
                <a:spcPts val="0"/>
              </a:spcBef>
              <a:spcAft>
                <a:spcPts val="0"/>
              </a:spcAft>
              <a:buNone/>
            </a:pPr>
            <a:r>
              <a:t/>
            </a:r>
            <a:endParaRPr sz="3000">
              <a:latin typeface="PT Sans"/>
              <a:ea typeface="PT Sans"/>
              <a:cs typeface="PT Sans"/>
              <a:sym typeface="PT Sans"/>
            </a:endParaRPr>
          </a:p>
          <a:p>
            <a:pPr indent="0" lvl="0" marL="0" rtl="0" algn="l">
              <a:spcBef>
                <a:spcPts val="0"/>
              </a:spcBef>
              <a:spcAft>
                <a:spcPts val="0"/>
              </a:spcAft>
              <a:buNone/>
            </a:pPr>
            <a:r>
              <a:t/>
            </a:r>
            <a:endParaRPr sz="3000">
              <a:latin typeface="PT Sans"/>
              <a:ea typeface="PT Sans"/>
              <a:cs typeface="PT Sans"/>
              <a:sym typeface="PT Sans"/>
            </a:endParaRPr>
          </a:p>
        </p:txBody>
      </p:sp>
      <p:pic>
        <p:nvPicPr>
          <p:cNvPr id="560" name="Google Shape;560;p65">
            <a:hlinkClick r:id="rId3"/>
          </p:cNvPr>
          <p:cNvPicPr preferRelativeResize="0"/>
          <p:nvPr/>
        </p:nvPicPr>
        <p:blipFill>
          <a:blip r:embed="rId4">
            <a:alphaModFix/>
          </a:blip>
          <a:stretch>
            <a:fillRect/>
          </a:stretch>
        </p:blipFill>
        <p:spPr>
          <a:xfrm>
            <a:off x="11718425" y="2336074"/>
            <a:ext cx="5589850" cy="8513124"/>
          </a:xfrm>
          <a:prstGeom prst="rect">
            <a:avLst/>
          </a:prstGeom>
          <a:noFill/>
          <a:ln>
            <a:noFill/>
          </a:ln>
        </p:spPr>
      </p:pic>
      <p:pic>
        <p:nvPicPr>
          <p:cNvPr id="561" name="Google Shape;561;p65">
            <a:hlinkClick r:id="rId5"/>
          </p:cNvPr>
          <p:cNvPicPr preferRelativeResize="0"/>
          <p:nvPr/>
        </p:nvPicPr>
        <p:blipFill>
          <a:blip r:embed="rId6">
            <a:alphaModFix/>
          </a:blip>
          <a:stretch>
            <a:fillRect/>
          </a:stretch>
        </p:blipFill>
        <p:spPr>
          <a:xfrm>
            <a:off x="425450" y="1813750"/>
            <a:ext cx="10597248" cy="5821251"/>
          </a:xfrm>
          <a:prstGeom prst="rect">
            <a:avLst/>
          </a:prstGeom>
          <a:noFill/>
          <a:ln>
            <a:noFill/>
          </a:ln>
        </p:spPr>
      </p:pic>
      <p:pic>
        <p:nvPicPr>
          <p:cNvPr id="562" name="Google Shape;562;p65">
            <a:hlinkClick r:id="rId7"/>
          </p:cNvPr>
          <p:cNvPicPr preferRelativeResize="0"/>
          <p:nvPr/>
        </p:nvPicPr>
        <p:blipFill>
          <a:blip r:embed="rId8">
            <a:alphaModFix/>
          </a:blip>
          <a:stretch>
            <a:fillRect/>
          </a:stretch>
        </p:blipFill>
        <p:spPr>
          <a:xfrm>
            <a:off x="1063825" y="7634999"/>
            <a:ext cx="9320491" cy="5461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6"/>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8" name="Google Shape;568;p66"/>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9" name="Google Shape;569;p66"/>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fontScale="90000"/>
          </a:bodyPr>
          <a:lstStyle/>
          <a:p>
            <a:pPr indent="0" lvl="0" marL="0" rtl="0" algn="l">
              <a:spcBef>
                <a:spcPts val="0"/>
              </a:spcBef>
              <a:spcAft>
                <a:spcPts val="0"/>
              </a:spcAft>
              <a:buClr>
                <a:srgbClr val="000000"/>
              </a:buClr>
              <a:buSzPct val="100000"/>
              <a:buFont typeface="Helvetica Neue"/>
              <a:buNone/>
            </a:pPr>
            <a:r>
              <a:rPr lang="en-US">
                <a:latin typeface="PT Sans"/>
                <a:ea typeface="PT Sans"/>
                <a:cs typeface="PT Sans"/>
                <a:sym typeface="PT Sans"/>
              </a:rPr>
              <a:t>Literature Review &amp; Summarization</a:t>
            </a:r>
            <a:endParaRPr>
              <a:latin typeface="PT Sans"/>
              <a:ea typeface="PT Sans"/>
              <a:cs typeface="PT Sans"/>
              <a:sym typeface="PT Sans"/>
            </a:endParaRPr>
          </a:p>
          <a:p>
            <a:pPr indent="0" lvl="0" marL="0" rtl="0" algn="l">
              <a:lnSpc>
                <a:spcPct val="80000"/>
              </a:lnSpc>
              <a:spcBef>
                <a:spcPts val="0"/>
              </a:spcBef>
              <a:spcAft>
                <a:spcPts val="0"/>
              </a:spcAft>
              <a:buSzPct val="100000"/>
              <a:buNone/>
            </a:pPr>
            <a:r>
              <a:t/>
            </a:r>
            <a:endParaRPr/>
          </a:p>
        </p:txBody>
      </p:sp>
      <p:pic>
        <p:nvPicPr>
          <p:cNvPr descr="I received early access to Google's AI-powered “NotebookLM”, here are my  thoughts and early impressions. | by Jody Gajic | Medium" id="570" name="Google Shape;570;p66">
            <a:hlinkClick r:id="rId3"/>
          </p:cNvPr>
          <p:cNvPicPr preferRelativeResize="0"/>
          <p:nvPr/>
        </p:nvPicPr>
        <p:blipFill rotWithShape="1">
          <a:blip r:embed="rId4">
            <a:alphaModFix/>
          </a:blip>
          <a:srcRect b="0" l="0" r="0" t="0"/>
          <a:stretch/>
        </p:blipFill>
        <p:spPr>
          <a:xfrm>
            <a:off x="425454" y="1959923"/>
            <a:ext cx="11646516" cy="8435405"/>
          </a:xfrm>
          <a:prstGeom prst="rect">
            <a:avLst/>
          </a:prstGeom>
          <a:noFill/>
          <a:ln>
            <a:noFill/>
          </a:ln>
        </p:spPr>
      </p:pic>
      <p:pic>
        <p:nvPicPr>
          <p:cNvPr id="571" name="Google Shape;571;p66">
            <a:hlinkClick r:id="rId5"/>
          </p:cNvPr>
          <p:cNvPicPr preferRelativeResize="0"/>
          <p:nvPr/>
        </p:nvPicPr>
        <p:blipFill>
          <a:blip r:embed="rId6">
            <a:alphaModFix/>
          </a:blip>
          <a:stretch>
            <a:fillRect/>
          </a:stretch>
        </p:blipFill>
        <p:spPr>
          <a:xfrm>
            <a:off x="12626525" y="1959937"/>
            <a:ext cx="11332024" cy="6473850"/>
          </a:xfrm>
          <a:prstGeom prst="rect">
            <a:avLst/>
          </a:prstGeom>
          <a:noFill/>
          <a:ln>
            <a:noFill/>
          </a:ln>
        </p:spPr>
      </p:pic>
      <p:pic>
        <p:nvPicPr>
          <p:cNvPr descr="JSTOR's Interactive Research Tool Beta – JSTOR Support" id="572" name="Google Shape;572;p66">
            <a:hlinkClick r:id="rId7"/>
          </p:cNvPr>
          <p:cNvPicPr preferRelativeResize="0"/>
          <p:nvPr/>
        </p:nvPicPr>
        <p:blipFill rotWithShape="1">
          <a:blip r:embed="rId8">
            <a:alphaModFix/>
          </a:blip>
          <a:srcRect b="0" l="0" r="0" t="0"/>
          <a:stretch/>
        </p:blipFill>
        <p:spPr>
          <a:xfrm>
            <a:off x="4853750" y="4463149"/>
            <a:ext cx="14136075" cy="8098651"/>
          </a:xfrm>
          <a:prstGeom prst="rect">
            <a:avLst/>
          </a:prstGeom>
          <a:noFill/>
          <a:ln>
            <a:noFill/>
          </a:ln>
        </p:spPr>
      </p:pic>
      <p:pic>
        <p:nvPicPr>
          <p:cNvPr id="573" name="Google Shape;573;p66"/>
          <p:cNvPicPr preferRelativeResize="0"/>
          <p:nvPr/>
        </p:nvPicPr>
        <p:blipFill>
          <a:blip r:embed="rId9">
            <a:alphaModFix/>
          </a:blip>
          <a:stretch>
            <a:fillRect/>
          </a:stretch>
        </p:blipFill>
        <p:spPr>
          <a:xfrm>
            <a:off x="18989825" y="4286337"/>
            <a:ext cx="5089375" cy="2663970"/>
          </a:xfrm>
          <a:prstGeom prst="rect">
            <a:avLst/>
          </a:prstGeom>
          <a:noFill/>
          <a:ln>
            <a:noFill/>
          </a:ln>
        </p:spPr>
      </p:pic>
      <p:sp>
        <p:nvSpPr>
          <p:cNvPr id="574" name="Google Shape;574;p66"/>
          <p:cNvSpPr txBox="1"/>
          <p:nvPr/>
        </p:nvSpPr>
        <p:spPr>
          <a:xfrm>
            <a:off x="17581250" y="10888700"/>
            <a:ext cx="6377400" cy="2308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i="1" lang="en-US" sz="3600">
                <a:highlight>
                  <a:srgbClr val="00FFFF"/>
                </a:highlight>
                <a:latin typeface="PT Sans"/>
                <a:ea typeface="PT Sans"/>
                <a:cs typeface="PT Sans"/>
                <a:sym typeface="PT Sans"/>
              </a:rPr>
              <a:t>This topic will be covered more in-depth with Jonathan Barber’s breakout group on </a:t>
            </a:r>
            <a:endParaRPr i="1" sz="3600">
              <a:highlight>
                <a:srgbClr val="00FFFF"/>
              </a:highlight>
              <a:latin typeface="PT Sans"/>
              <a:ea typeface="PT Sans"/>
              <a:cs typeface="PT Sans"/>
              <a:sym typeface="PT Sans"/>
            </a:endParaRPr>
          </a:p>
          <a:p>
            <a:pPr indent="0" lvl="0" marL="0" marR="0" rtl="0" algn="r">
              <a:lnSpc>
                <a:spcPct val="100000"/>
              </a:lnSpc>
              <a:spcBef>
                <a:spcPts val="0"/>
              </a:spcBef>
              <a:spcAft>
                <a:spcPts val="0"/>
              </a:spcAft>
              <a:buNone/>
            </a:pPr>
            <a:r>
              <a:rPr i="1" lang="en-US" sz="3600">
                <a:highlight>
                  <a:srgbClr val="00FFFF"/>
                </a:highlight>
                <a:latin typeface="PT Sans"/>
                <a:ea typeface="PT Sans"/>
                <a:cs typeface="PT Sans"/>
                <a:sym typeface="PT Sans"/>
              </a:rPr>
              <a:t>Literature Reviews &amp; AI </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0" name="Google Shape;120;p22"/>
          <p:cNvSpPr/>
          <p:nvPr/>
        </p:nvSpPr>
        <p:spPr>
          <a:xfrm>
            <a:off x="-211689" y="13560220"/>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21" name="Google Shape;121;p22"/>
          <p:cNvSpPr txBox="1"/>
          <p:nvPr>
            <p:ph type="title"/>
          </p:nvPr>
        </p:nvSpPr>
        <p:spPr>
          <a:xfrm>
            <a:off x="425450" y="3588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Findings on AI &amp; STEM</a:t>
            </a:r>
            <a:endParaRPr>
              <a:latin typeface="PT Sans"/>
              <a:ea typeface="PT Sans"/>
              <a:cs typeface="PT Sans"/>
              <a:sym typeface="PT Sans"/>
            </a:endParaRPr>
          </a:p>
        </p:txBody>
      </p:sp>
      <p:pic>
        <p:nvPicPr>
          <p:cNvPr id="122" name="Google Shape;122;p22"/>
          <p:cNvPicPr preferRelativeResize="0"/>
          <p:nvPr/>
        </p:nvPicPr>
        <p:blipFill rotWithShape="1">
          <a:blip r:embed="rId3">
            <a:alphaModFix/>
          </a:blip>
          <a:srcRect b="0" l="0" r="0" t="0"/>
          <a:stretch/>
        </p:blipFill>
        <p:spPr>
          <a:xfrm>
            <a:off x="701675" y="1844675"/>
            <a:ext cx="9550400" cy="10998200"/>
          </a:xfrm>
          <a:prstGeom prst="rect">
            <a:avLst/>
          </a:prstGeom>
          <a:noFill/>
          <a:ln>
            <a:noFill/>
          </a:ln>
        </p:spPr>
      </p:pic>
      <p:pic>
        <p:nvPicPr>
          <p:cNvPr descr="A screenshot of a web page&#10;&#10;Description automatically generated" id="123" name="Google Shape;123;p22">
            <a:hlinkClick r:id="rId4"/>
          </p:cNvPr>
          <p:cNvPicPr preferRelativeResize="0"/>
          <p:nvPr/>
        </p:nvPicPr>
        <p:blipFill rotWithShape="1">
          <a:blip r:embed="rId5">
            <a:alphaModFix/>
          </a:blip>
          <a:srcRect b="0" l="0" r="0" t="0"/>
          <a:stretch/>
        </p:blipFill>
        <p:spPr>
          <a:xfrm>
            <a:off x="11483068" y="10309190"/>
            <a:ext cx="7772400" cy="3222455"/>
          </a:xfrm>
          <a:prstGeom prst="rect">
            <a:avLst/>
          </a:prstGeom>
          <a:noFill/>
          <a:ln>
            <a:noFill/>
          </a:ln>
        </p:spPr>
      </p:pic>
      <p:pic>
        <p:nvPicPr>
          <p:cNvPr id="124" name="Google Shape;124;p22"/>
          <p:cNvPicPr preferRelativeResize="0"/>
          <p:nvPr/>
        </p:nvPicPr>
        <p:blipFill rotWithShape="1">
          <a:blip r:embed="rId6">
            <a:alphaModFix/>
          </a:blip>
          <a:srcRect b="0" l="0" r="0" t="0"/>
          <a:stretch/>
        </p:blipFill>
        <p:spPr>
          <a:xfrm>
            <a:off x="11483068" y="1609611"/>
            <a:ext cx="12073164" cy="884186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7"/>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80" name="Google Shape;580;p67"/>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81" name="Google Shape;581;p67"/>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Autofit/>
          </a:bodyPr>
          <a:lstStyle/>
          <a:p>
            <a:pPr indent="0" lvl="0" marL="0" rtl="0" algn="l">
              <a:spcBef>
                <a:spcPts val="0"/>
              </a:spcBef>
              <a:spcAft>
                <a:spcPts val="0"/>
              </a:spcAft>
              <a:buClr>
                <a:srgbClr val="000000"/>
              </a:buClr>
              <a:buSzPts val="8500"/>
              <a:buFont typeface="Helvetica Neue"/>
              <a:buNone/>
            </a:pPr>
            <a:r>
              <a:rPr lang="en-US" sz="7200">
                <a:latin typeface="PT Sans"/>
                <a:ea typeface="PT Sans"/>
                <a:cs typeface="PT Sans"/>
                <a:sym typeface="PT Sans"/>
              </a:rPr>
              <a:t>Core Concepts With AI: </a:t>
            </a:r>
            <a:endParaRPr sz="7200">
              <a:latin typeface="PT Sans"/>
              <a:ea typeface="PT Sans"/>
              <a:cs typeface="PT Sans"/>
              <a:sym typeface="PT Sans"/>
            </a:endParaRPr>
          </a:p>
          <a:p>
            <a:pPr indent="0" lvl="0" marL="0" rtl="0" algn="l">
              <a:spcBef>
                <a:spcPts val="0"/>
              </a:spcBef>
              <a:spcAft>
                <a:spcPts val="0"/>
              </a:spcAft>
              <a:buClr>
                <a:srgbClr val="000000"/>
              </a:buClr>
              <a:buSzPts val="8500"/>
              <a:buFont typeface="Helvetica Neue"/>
              <a:buNone/>
            </a:pPr>
            <a:r>
              <a:rPr lang="en-US" sz="7200">
                <a:latin typeface="PT Sans"/>
                <a:ea typeface="PT Sans"/>
                <a:cs typeface="PT Sans"/>
                <a:sym typeface="PT Sans"/>
              </a:rPr>
              <a:t>Retrieval Augmented Generation</a:t>
            </a:r>
            <a:endParaRPr sz="7200">
              <a:latin typeface="PT Sans"/>
              <a:ea typeface="PT Sans"/>
              <a:cs typeface="PT Sans"/>
              <a:sym typeface="PT Sans"/>
            </a:endParaRPr>
          </a:p>
          <a:p>
            <a:pPr indent="0" lvl="0" marL="0" rtl="0" algn="l">
              <a:lnSpc>
                <a:spcPct val="80000"/>
              </a:lnSpc>
              <a:spcBef>
                <a:spcPts val="0"/>
              </a:spcBef>
              <a:spcAft>
                <a:spcPts val="0"/>
              </a:spcAft>
              <a:buClr>
                <a:srgbClr val="000000"/>
              </a:buClr>
              <a:buSzPts val="8500"/>
              <a:buFont typeface="Helvetica Neue"/>
              <a:buNone/>
            </a:pPr>
            <a:r>
              <a:t/>
            </a:r>
            <a:endParaRPr sz="7200">
              <a:latin typeface="PT Sans"/>
              <a:ea typeface="PT Sans"/>
              <a:cs typeface="PT Sans"/>
              <a:sym typeface="PT Sans"/>
            </a:endParaRPr>
          </a:p>
        </p:txBody>
      </p:sp>
      <p:pic>
        <p:nvPicPr>
          <p:cNvPr id="582" name="Google Shape;582;p67">
            <a:hlinkClick r:id="rId3"/>
          </p:cNvPr>
          <p:cNvPicPr preferRelativeResize="0"/>
          <p:nvPr/>
        </p:nvPicPr>
        <p:blipFill>
          <a:blip r:embed="rId4">
            <a:alphaModFix/>
          </a:blip>
          <a:stretch>
            <a:fillRect/>
          </a:stretch>
        </p:blipFill>
        <p:spPr>
          <a:xfrm>
            <a:off x="12350713" y="8867698"/>
            <a:ext cx="11565026" cy="4391100"/>
          </a:xfrm>
          <a:prstGeom prst="rect">
            <a:avLst/>
          </a:prstGeom>
          <a:noFill/>
          <a:ln>
            <a:noFill/>
          </a:ln>
        </p:spPr>
      </p:pic>
      <p:pic>
        <p:nvPicPr>
          <p:cNvPr id="583" name="Google Shape;583;p67">
            <a:hlinkClick r:id="rId5"/>
          </p:cNvPr>
          <p:cNvPicPr preferRelativeResize="0"/>
          <p:nvPr/>
        </p:nvPicPr>
        <p:blipFill>
          <a:blip r:embed="rId6">
            <a:alphaModFix/>
          </a:blip>
          <a:stretch>
            <a:fillRect/>
          </a:stretch>
        </p:blipFill>
        <p:spPr>
          <a:xfrm>
            <a:off x="12307800" y="2552673"/>
            <a:ext cx="11650845" cy="6586571"/>
          </a:xfrm>
          <a:prstGeom prst="rect">
            <a:avLst/>
          </a:prstGeom>
          <a:noFill/>
          <a:ln>
            <a:noFill/>
          </a:ln>
        </p:spPr>
      </p:pic>
      <p:pic>
        <p:nvPicPr>
          <p:cNvPr id="584" name="Google Shape;584;p67"/>
          <p:cNvPicPr preferRelativeResize="0"/>
          <p:nvPr/>
        </p:nvPicPr>
        <p:blipFill>
          <a:blip r:embed="rId7">
            <a:alphaModFix/>
          </a:blip>
          <a:stretch>
            <a:fillRect/>
          </a:stretch>
        </p:blipFill>
        <p:spPr>
          <a:xfrm>
            <a:off x="1077700" y="2717274"/>
            <a:ext cx="9862450" cy="9985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8"/>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90" name="Google Shape;590;p68"/>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591" name="Google Shape;591;p68"/>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When To Use AI? Trust &amp; Validation</a:t>
            </a:r>
            <a:endParaRPr>
              <a:latin typeface="PT Sans"/>
              <a:ea typeface="PT Sans"/>
              <a:cs typeface="PT Sans"/>
              <a:sym typeface="PT Sans"/>
            </a:endParaRPr>
          </a:p>
        </p:txBody>
      </p:sp>
      <p:pic>
        <p:nvPicPr>
          <p:cNvPr id="592" name="Google Shape;592;p68">
            <a:hlinkClick r:id="rId3"/>
          </p:cNvPr>
          <p:cNvPicPr preferRelativeResize="0"/>
          <p:nvPr/>
        </p:nvPicPr>
        <p:blipFill>
          <a:blip r:embed="rId4">
            <a:alphaModFix/>
          </a:blip>
          <a:stretch>
            <a:fillRect/>
          </a:stretch>
        </p:blipFill>
        <p:spPr>
          <a:xfrm>
            <a:off x="11965750" y="2249177"/>
            <a:ext cx="12265853" cy="8897573"/>
          </a:xfrm>
          <a:prstGeom prst="rect">
            <a:avLst/>
          </a:prstGeom>
          <a:noFill/>
          <a:ln>
            <a:noFill/>
          </a:ln>
        </p:spPr>
      </p:pic>
      <p:pic>
        <p:nvPicPr>
          <p:cNvPr id="593" name="Google Shape;593;p68">
            <a:hlinkClick r:id="rId5"/>
          </p:cNvPr>
          <p:cNvPicPr preferRelativeResize="0"/>
          <p:nvPr/>
        </p:nvPicPr>
        <p:blipFill>
          <a:blip r:embed="rId6">
            <a:alphaModFix/>
          </a:blip>
          <a:stretch>
            <a:fillRect/>
          </a:stretch>
        </p:blipFill>
        <p:spPr>
          <a:xfrm>
            <a:off x="152400" y="2249177"/>
            <a:ext cx="11660950" cy="8263439"/>
          </a:xfrm>
          <a:prstGeom prst="rect">
            <a:avLst/>
          </a:prstGeom>
          <a:noFill/>
          <a:ln>
            <a:noFill/>
          </a:ln>
        </p:spPr>
      </p:pic>
      <p:sp>
        <p:nvSpPr>
          <p:cNvPr id="594" name="Google Shape;594;p68"/>
          <p:cNvSpPr txBox="1"/>
          <p:nvPr/>
        </p:nvSpPr>
        <p:spPr>
          <a:xfrm>
            <a:off x="17581250" y="10888700"/>
            <a:ext cx="6377400" cy="1200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i="1" lang="en-US" sz="3600">
                <a:highlight>
                  <a:srgbClr val="00FFFF"/>
                </a:highlight>
                <a:latin typeface="PT Sans"/>
                <a:ea typeface="PT Sans"/>
                <a:cs typeface="PT Sans"/>
                <a:sym typeface="PT Sans"/>
              </a:rPr>
              <a:t>If you need 100% accuracy, use AI tools &amp; models carefully</a:t>
            </a:r>
            <a:endParaRPr sz="3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9"/>
          <p:cNvSpPr/>
          <p:nvPr/>
        </p:nvSpPr>
        <p:spPr>
          <a:xfrm>
            <a:off x="-914400" y="-88898"/>
            <a:ext cx="25686194" cy="143002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0" name="Google Shape;600;p69"/>
          <p:cNvSpPr txBox="1"/>
          <p:nvPr>
            <p:ph type="title"/>
          </p:nvPr>
        </p:nvSpPr>
        <p:spPr>
          <a:xfrm>
            <a:off x="-267630" y="583580"/>
            <a:ext cx="24384001" cy="12548839"/>
          </a:xfrm>
          <a:prstGeom prst="rect">
            <a:avLst/>
          </a:prstGeom>
          <a:noFill/>
          <a:ln>
            <a:noFill/>
          </a:ln>
        </p:spPr>
        <p:txBody>
          <a:bodyPr anchorCtr="0" anchor="ctr" bIns="50800" lIns="50800" spcFirstLastPara="1" rIns="50800" wrap="square" tIns="50800">
            <a:normAutofit/>
          </a:bodyPr>
          <a:lstStyle/>
          <a:p>
            <a:pPr indent="0" lvl="0" marL="0" rtl="0" algn="ctr">
              <a:lnSpc>
                <a:spcPct val="80000"/>
              </a:lnSpc>
              <a:spcBef>
                <a:spcPts val="0"/>
              </a:spcBef>
              <a:spcAft>
                <a:spcPts val="0"/>
              </a:spcAft>
              <a:buClr>
                <a:srgbClr val="000000"/>
              </a:buClr>
              <a:buSzPts val="9000"/>
              <a:buFont typeface="Helvetica Neue"/>
              <a:buNone/>
            </a:pPr>
            <a:r>
              <a:rPr b="1" lang="en-US" sz="16000"/>
              <a:t>Part 4</a:t>
            </a:r>
            <a:br>
              <a:rPr b="1" lang="en-US" sz="16000"/>
            </a:br>
            <a:br>
              <a:rPr b="1" lang="en-US" sz="16000"/>
            </a:br>
            <a:r>
              <a:rPr b="1" lang="en-US" sz="16000">
                <a:highlight>
                  <a:srgbClr val="00FFFF"/>
                </a:highlight>
              </a:rPr>
              <a:t>Designing</a:t>
            </a:r>
            <a:r>
              <a:rPr b="1" lang="en-US" sz="16000"/>
              <a:t> &amp; </a:t>
            </a:r>
            <a:r>
              <a:rPr b="1" lang="en-US" sz="16000">
                <a:highlight>
                  <a:srgbClr val="00FFFF"/>
                </a:highlight>
              </a:rPr>
              <a:t>Analyzing</a:t>
            </a:r>
            <a:r>
              <a:rPr b="1" lang="en-US" sz="16000"/>
              <a:t> Research Results </a:t>
            </a:r>
            <a:br>
              <a:rPr b="1" lang="en-US" sz="16000"/>
            </a:br>
            <a:r>
              <a:rPr b="1" lang="en-US" sz="16000"/>
              <a:t>With AI</a:t>
            </a:r>
            <a:br>
              <a:rPr b="1" lang="en-US" sz="16000"/>
            </a:br>
            <a:endParaRPr b="1" sz="16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0"/>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6" name="Google Shape;606;p70"/>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07" name="Google Shape;607;p70"/>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Working with AI: Data Extraction</a:t>
            </a:r>
            <a:endParaRPr>
              <a:latin typeface="PT Sans"/>
              <a:ea typeface="PT Sans"/>
              <a:cs typeface="PT Sans"/>
              <a:sym typeface="PT Sans"/>
            </a:endParaRPr>
          </a:p>
        </p:txBody>
      </p:sp>
      <p:pic>
        <p:nvPicPr>
          <p:cNvPr id="608" name="Google Shape;608;p70">
            <a:hlinkClick r:id="rId3"/>
          </p:cNvPr>
          <p:cNvPicPr preferRelativeResize="0"/>
          <p:nvPr/>
        </p:nvPicPr>
        <p:blipFill>
          <a:blip r:embed="rId4">
            <a:alphaModFix/>
          </a:blip>
          <a:stretch>
            <a:fillRect/>
          </a:stretch>
        </p:blipFill>
        <p:spPr>
          <a:xfrm>
            <a:off x="736950" y="2096775"/>
            <a:ext cx="15049500" cy="5200650"/>
          </a:xfrm>
          <a:prstGeom prst="rect">
            <a:avLst/>
          </a:prstGeom>
          <a:noFill/>
          <a:ln>
            <a:noFill/>
          </a:ln>
        </p:spPr>
      </p:pic>
      <p:pic>
        <p:nvPicPr>
          <p:cNvPr id="609" name="Google Shape;609;p70"/>
          <p:cNvPicPr preferRelativeResize="0"/>
          <p:nvPr/>
        </p:nvPicPr>
        <p:blipFill>
          <a:blip r:embed="rId5">
            <a:alphaModFix/>
          </a:blip>
          <a:stretch>
            <a:fillRect/>
          </a:stretch>
        </p:blipFill>
        <p:spPr>
          <a:xfrm>
            <a:off x="4451450" y="4286139"/>
            <a:ext cx="19507200" cy="8553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1"/>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5" name="Google Shape;615;p71"/>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16" name="Google Shape;616;p71"/>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Working with AI: Data Extraction</a:t>
            </a:r>
            <a:endParaRPr>
              <a:latin typeface="PT Sans"/>
              <a:ea typeface="PT Sans"/>
              <a:cs typeface="PT Sans"/>
              <a:sym typeface="PT Sans"/>
            </a:endParaRPr>
          </a:p>
        </p:txBody>
      </p:sp>
      <p:pic>
        <p:nvPicPr>
          <p:cNvPr id="617" name="Google Shape;617;p71">
            <a:hlinkClick r:id="rId3"/>
          </p:cNvPr>
          <p:cNvPicPr preferRelativeResize="0"/>
          <p:nvPr/>
        </p:nvPicPr>
        <p:blipFill>
          <a:blip r:embed="rId4">
            <a:alphaModFix/>
          </a:blip>
          <a:stretch>
            <a:fillRect/>
          </a:stretch>
        </p:blipFill>
        <p:spPr>
          <a:xfrm>
            <a:off x="425450" y="1900225"/>
            <a:ext cx="15133706" cy="7692475"/>
          </a:xfrm>
          <a:prstGeom prst="rect">
            <a:avLst/>
          </a:prstGeom>
          <a:noFill/>
          <a:ln>
            <a:noFill/>
          </a:ln>
        </p:spPr>
      </p:pic>
      <p:pic>
        <p:nvPicPr>
          <p:cNvPr id="618" name="Google Shape;618;p71">
            <a:hlinkClick r:id="rId5"/>
          </p:cNvPr>
          <p:cNvPicPr preferRelativeResize="0"/>
          <p:nvPr/>
        </p:nvPicPr>
        <p:blipFill>
          <a:blip r:embed="rId6">
            <a:alphaModFix/>
          </a:blip>
          <a:stretch>
            <a:fillRect/>
          </a:stretch>
        </p:blipFill>
        <p:spPr>
          <a:xfrm>
            <a:off x="9518325" y="5943950"/>
            <a:ext cx="14713277" cy="73709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2"/>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4" name="Google Shape;624;p72"/>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25" name="Google Shape;625;p72"/>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Limitations of Chatbot UI &amp; Context Windows</a:t>
            </a:r>
            <a:endParaRPr>
              <a:latin typeface="PT Sans"/>
              <a:ea typeface="PT Sans"/>
              <a:cs typeface="PT Sans"/>
              <a:sym typeface="PT Sans"/>
            </a:endParaRPr>
          </a:p>
        </p:txBody>
      </p:sp>
      <p:pic>
        <p:nvPicPr>
          <p:cNvPr id="626" name="Google Shape;626;p72"/>
          <p:cNvPicPr preferRelativeResize="0"/>
          <p:nvPr/>
        </p:nvPicPr>
        <p:blipFill>
          <a:blip r:embed="rId3">
            <a:alphaModFix/>
          </a:blip>
          <a:stretch>
            <a:fillRect/>
          </a:stretch>
        </p:blipFill>
        <p:spPr>
          <a:xfrm>
            <a:off x="10811776" y="1848125"/>
            <a:ext cx="12882001" cy="9350826"/>
          </a:xfrm>
          <a:prstGeom prst="rect">
            <a:avLst/>
          </a:prstGeom>
          <a:noFill/>
          <a:ln>
            <a:noFill/>
          </a:ln>
        </p:spPr>
      </p:pic>
      <p:pic>
        <p:nvPicPr>
          <p:cNvPr id="627" name="Google Shape;627;p72">
            <a:hlinkClick r:id="rId4"/>
          </p:cNvPr>
          <p:cNvPicPr preferRelativeResize="0"/>
          <p:nvPr/>
        </p:nvPicPr>
        <p:blipFill>
          <a:blip r:embed="rId5">
            <a:alphaModFix/>
          </a:blip>
          <a:stretch>
            <a:fillRect/>
          </a:stretch>
        </p:blipFill>
        <p:spPr>
          <a:xfrm>
            <a:off x="304800" y="1695727"/>
            <a:ext cx="10506976" cy="4244540"/>
          </a:xfrm>
          <a:prstGeom prst="rect">
            <a:avLst/>
          </a:prstGeom>
          <a:noFill/>
          <a:ln>
            <a:noFill/>
          </a:ln>
        </p:spPr>
      </p:pic>
      <p:pic>
        <p:nvPicPr>
          <p:cNvPr id="628" name="Google Shape;628;p72"/>
          <p:cNvPicPr preferRelativeResize="0"/>
          <p:nvPr/>
        </p:nvPicPr>
        <p:blipFill>
          <a:blip r:embed="rId6">
            <a:alphaModFix/>
          </a:blip>
          <a:stretch>
            <a:fillRect/>
          </a:stretch>
        </p:blipFill>
        <p:spPr>
          <a:xfrm>
            <a:off x="756250" y="5940277"/>
            <a:ext cx="8732800" cy="75038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3"/>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4" name="Google Shape;634;p73"/>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35" name="Google Shape;635;p73"/>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Working with AI: Getting Data Programmatically</a:t>
            </a:r>
            <a:endParaRPr>
              <a:latin typeface="PT Sans"/>
              <a:ea typeface="PT Sans"/>
              <a:cs typeface="PT Sans"/>
              <a:sym typeface="PT Sans"/>
            </a:endParaRPr>
          </a:p>
        </p:txBody>
      </p:sp>
      <p:pic>
        <p:nvPicPr>
          <p:cNvPr id="636" name="Google Shape;636;p73">
            <a:hlinkClick r:id="rId3"/>
          </p:cNvPr>
          <p:cNvPicPr preferRelativeResize="0"/>
          <p:nvPr/>
        </p:nvPicPr>
        <p:blipFill>
          <a:blip r:embed="rId4">
            <a:alphaModFix/>
          </a:blip>
          <a:stretch>
            <a:fillRect/>
          </a:stretch>
        </p:blipFill>
        <p:spPr>
          <a:xfrm>
            <a:off x="425450" y="2096775"/>
            <a:ext cx="14175299" cy="8707300"/>
          </a:xfrm>
          <a:prstGeom prst="rect">
            <a:avLst/>
          </a:prstGeom>
          <a:noFill/>
          <a:ln>
            <a:noFill/>
          </a:ln>
        </p:spPr>
      </p:pic>
      <p:sp>
        <p:nvSpPr>
          <p:cNvPr id="637" name="Google Shape;637;p73"/>
          <p:cNvSpPr txBox="1"/>
          <p:nvPr/>
        </p:nvSpPr>
        <p:spPr>
          <a:xfrm>
            <a:off x="708400" y="3103975"/>
            <a:ext cx="63774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1" lang="en-US" sz="3600">
                <a:highlight>
                  <a:srgbClr val="00FFFF"/>
                </a:highlight>
                <a:latin typeface="PT Sans"/>
                <a:ea typeface="PT Sans"/>
                <a:cs typeface="PT Sans"/>
                <a:sym typeface="PT Sans"/>
              </a:rPr>
              <a:t>This topic will be covered more in-depth in my breakout group on Data Analysis &amp; AI </a:t>
            </a:r>
            <a:endParaRPr sz="3600"/>
          </a:p>
        </p:txBody>
      </p:sp>
      <p:pic>
        <p:nvPicPr>
          <p:cNvPr id="638" name="Google Shape;638;p73">
            <a:hlinkClick r:id="rId5"/>
          </p:cNvPr>
          <p:cNvPicPr preferRelativeResize="0"/>
          <p:nvPr/>
        </p:nvPicPr>
        <p:blipFill>
          <a:blip r:embed="rId6">
            <a:alphaModFix/>
          </a:blip>
          <a:stretch>
            <a:fillRect/>
          </a:stretch>
        </p:blipFill>
        <p:spPr>
          <a:xfrm>
            <a:off x="14225400" y="2246425"/>
            <a:ext cx="10370202" cy="5549675"/>
          </a:xfrm>
          <a:prstGeom prst="rect">
            <a:avLst/>
          </a:prstGeom>
          <a:noFill/>
          <a:ln>
            <a:noFill/>
          </a:ln>
        </p:spPr>
      </p:pic>
      <p:pic>
        <p:nvPicPr>
          <p:cNvPr id="639" name="Google Shape;639;p73"/>
          <p:cNvPicPr preferRelativeResize="0"/>
          <p:nvPr/>
        </p:nvPicPr>
        <p:blipFill>
          <a:blip r:embed="rId7">
            <a:alphaModFix/>
          </a:blip>
          <a:stretch>
            <a:fillRect/>
          </a:stretch>
        </p:blipFill>
        <p:spPr>
          <a:xfrm>
            <a:off x="11815870" y="9079977"/>
            <a:ext cx="12568131" cy="40380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4"/>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45" name="Google Shape;645;p74"/>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46" name="Google Shape;646;p74"/>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Limitations of Coding with Chatbots</a:t>
            </a:r>
            <a:endParaRPr>
              <a:latin typeface="PT Sans"/>
              <a:ea typeface="PT Sans"/>
              <a:cs typeface="PT Sans"/>
              <a:sym typeface="PT Sans"/>
            </a:endParaRPr>
          </a:p>
        </p:txBody>
      </p:sp>
      <p:pic>
        <p:nvPicPr>
          <p:cNvPr id="647" name="Google Shape;647;p74"/>
          <p:cNvPicPr preferRelativeResize="0"/>
          <p:nvPr/>
        </p:nvPicPr>
        <p:blipFill>
          <a:blip r:embed="rId3">
            <a:alphaModFix/>
          </a:blip>
          <a:stretch>
            <a:fillRect/>
          </a:stretch>
        </p:blipFill>
        <p:spPr>
          <a:xfrm>
            <a:off x="152400" y="2249177"/>
            <a:ext cx="11358670" cy="11130068"/>
          </a:xfrm>
          <a:prstGeom prst="rect">
            <a:avLst/>
          </a:prstGeom>
          <a:noFill/>
          <a:ln>
            <a:noFill/>
          </a:ln>
        </p:spPr>
      </p:pic>
      <p:pic>
        <p:nvPicPr>
          <p:cNvPr descr="A close up of a document&#10;&#10;Description automatically generated" id="648" name="Google Shape;648;p74">
            <a:hlinkClick r:id="rId4"/>
          </p:cNvPr>
          <p:cNvPicPr preferRelativeResize="0"/>
          <p:nvPr/>
        </p:nvPicPr>
        <p:blipFill rotWithShape="1">
          <a:blip r:embed="rId5">
            <a:alphaModFix/>
          </a:blip>
          <a:srcRect b="0" l="0" r="0" t="0"/>
          <a:stretch/>
        </p:blipFill>
        <p:spPr>
          <a:xfrm>
            <a:off x="13025650" y="2718749"/>
            <a:ext cx="11226297" cy="937453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5"/>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54" name="Google Shape;654;p75"/>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55" name="Google Shape;655;p75"/>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Working with LLMs</a:t>
            </a:r>
            <a:endParaRPr>
              <a:latin typeface="PT Sans"/>
              <a:ea typeface="PT Sans"/>
              <a:cs typeface="PT Sans"/>
              <a:sym typeface="PT Sans"/>
            </a:endParaRPr>
          </a:p>
        </p:txBody>
      </p:sp>
      <p:pic>
        <p:nvPicPr>
          <p:cNvPr id="656" name="Google Shape;656;p75"/>
          <p:cNvPicPr preferRelativeResize="0"/>
          <p:nvPr/>
        </p:nvPicPr>
        <p:blipFill>
          <a:blip r:embed="rId3">
            <a:alphaModFix/>
          </a:blip>
          <a:stretch>
            <a:fillRect/>
          </a:stretch>
        </p:blipFill>
        <p:spPr>
          <a:xfrm>
            <a:off x="11636825" y="663676"/>
            <a:ext cx="11740252" cy="5528974"/>
          </a:xfrm>
          <a:prstGeom prst="rect">
            <a:avLst/>
          </a:prstGeom>
          <a:noFill/>
          <a:ln>
            <a:noFill/>
          </a:ln>
        </p:spPr>
      </p:pic>
      <p:pic>
        <p:nvPicPr>
          <p:cNvPr id="657" name="Google Shape;657;p75">
            <a:hlinkClick r:id="rId4"/>
          </p:cNvPr>
          <p:cNvPicPr preferRelativeResize="0"/>
          <p:nvPr/>
        </p:nvPicPr>
        <p:blipFill rotWithShape="1">
          <a:blip r:embed="rId5">
            <a:alphaModFix/>
          </a:blip>
          <a:srcRect b="20306" l="0" r="0" t="0"/>
          <a:stretch/>
        </p:blipFill>
        <p:spPr>
          <a:xfrm>
            <a:off x="10191350" y="6041547"/>
            <a:ext cx="14029373" cy="7157375"/>
          </a:xfrm>
          <a:prstGeom prst="rect">
            <a:avLst/>
          </a:prstGeom>
          <a:noFill/>
          <a:ln>
            <a:noFill/>
          </a:ln>
        </p:spPr>
      </p:pic>
      <p:pic>
        <p:nvPicPr>
          <p:cNvPr id="658" name="Google Shape;658;p75"/>
          <p:cNvPicPr preferRelativeResize="0"/>
          <p:nvPr/>
        </p:nvPicPr>
        <p:blipFill>
          <a:blip r:embed="rId6">
            <a:alphaModFix/>
          </a:blip>
          <a:stretch>
            <a:fillRect/>
          </a:stretch>
        </p:blipFill>
        <p:spPr>
          <a:xfrm>
            <a:off x="0" y="8002675"/>
            <a:ext cx="6850176" cy="5528975"/>
          </a:xfrm>
          <a:prstGeom prst="rect">
            <a:avLst/>
          </a:prstGeom>
          <a:noFill/>
          <a:ln>
            <a:noFill/>
          </a:ln>
        </p:spPr>
      </p:pic>
      <p:pic>
        <p:nvPicPr>
          <p:cNvPr id="659" name="Google Shape;659;p75"/>
          <p:cNvPicPr preferRelativeResize="0"/>
          <p:nvPr/>
        </p:nvPicPr>
        <p:blipFill>
          <a:blip r:embed="rId7">
            <a:alphaModFix/>
          </a:blip>
          <a:stretch>
            <a:fillRect/>
          </a:stretch>
        </p:blipFill>
        <p:spPr>
          <a:xfrm>
            <a:off x="0" y="2096775"/>
            <a:ext cx="7766276" cy="4897301"/>
          </a:xfrm>
          <a:prstGeom prst="rect">
            <a:avLst/>
          </a:prstGeom>
          <a:noFill/>
          <a:ln>
            <a:noFill/>
          </a:ln>
        </p:spPr>
      </p:pic>
      <p:pic>
        <p:nvPicPr>
          <p:cNvPr id="660" name="Google Shape;660;p75">
            <a:hlinkClick r:id="rId8"/>
          </p:cNvPr>
          <p:cNvPicPr preferRelativeResize="0"/>
          <p:nvPr/>
        </p:nvPicPr>
        <p:blipFill>
          <a:blip r:embed="rId9">
            <a:alphaModFix/>
          </a:blip>
          <a:stretch>
            <a:fillRect/>
          </a:stretch>
        </p:blipFill>
        <p:spPr>
          <a:xfrm>
            <a:off x="2220700" y="4571975"/>
            <a:ext cx="7168611" cy="426296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6"/>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6" name="Google Shape;666;p76"/>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67" name="Google Shape;667;p76"/>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Working with LLMs</a:t>
            </a:r>
            <a:endParaRPr>
              <a:latin typeface="PT Sans"/>
              <a:ea typeface="PT Sans"/>
              <a:cs typeface="PT Sans"/>
              <a:sym typeface="PT Sans"/>
            </a:endParaRPr>
          </a:p>
        </p:txBody>
      </p:sp>
      <p:pic>
        <p:nvPicPr>
          <p:cNvPr id="668" name="Google Shape;668;p76">
            <a:hlinkClick r:id="rId3"/>
          </p:cNvPr>
          <p:cNvPicPr preferRelativeResize="0"/>
          <p:nvPr/>
        </p:nvPicPr>
        <p:blipFill>
          <a:blip r:embed="rId4">
            <a:alphaModFix/>
          </a:blip>
          <a:stretch>
            <a:fillRect/>
          </a:stretch>
        </p:blipFill>
        <p:spPr>
          <a:xfrm>
            <a:off x="425450" y="2758025"/>
            <a:ext cx="12803875" cy="8535900"/>
          </a:xfrm>
          <a:prstGeom prst="rect">
            <a:avLst/>
          </a:prstGeom>
          <a:noFill/>
          <a:ln>
            <a:noFill/>
          </a:ln>
        </p:spPr>
      </p:pic>
      <p:pic>
        <p:nvPicPr>
          <p:cNvPr id="669" name="Google Shape;669;p76"/>
          <p:cNvPicPr preferRelativeResize="0"/>
          <p:nvPr/>
        </p:nvPicPr>
        <p:blipFill>
          <a:blip r:embed="rId5">
            <a:alphaModFix/>
          </a:blip>
          <a:stretch>
            <a:fillRect/>
          </a:stretch>
        </p:blipFill>
        <p:spPr>
          <a:xfrm>
            <a:off x="12810225" y="942877"/>
            <a:ext cx="10849874" cy="6839447"/>
          </a:xfrm>
          <a:prstGeom prst="rect">
            <a:avLst/>
          </a:prstGeom>
          <a:noFill/>
          <a:ln>
            <a:noFill/>
          </a:ln>
        </p:spPr>
      </p:pic>
      <p:pic>
        <p:nvPicPr>
          <p:cNvPr id="670" name="Google Shape;670;p76">
            <a:hlinkClick r:id="rId6"/>
          </p:cNvPr>
          <p:cNvPicPr preferRelativeResize="0"/>
          <p:nvPr/>
        </p:nvPicPr>
        <p:blipFill>
          <a:blip r:embed="rId7">
            <a:alphaModFix/>
          </a:blip>
          <a:stretch>
            <a:fillRect/>
          </a:stretch>
        </p:blipFill>
        <p:spPr>
          <a:xfrm>
            <a:off x="12905150" y="7444874"/>
            <a:ext cx="10660019" cy="54445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0" name="Google Shape;130;p23"/>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1" name="Google Shape;131;p23"/>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Findings on AI &amp; STEM</a:t>
            </a:r>
            <a:endParaRPr>
              <a:latin typeface="PT Sans"/>
              <a:ea typeface="PT Sans"/>
              <a:cs typeface="PT Sans"/>
              <a:sym typeface="PT Sans"/>
            </a:endParaRPr>
          </a:p>
        </p:txBody>
      </p:sp>
      <p:pic>
        <p:nvPicPr>
          <p:cNvPr descr="A screenshot of a web page&#10;&#10;Description automatically generated" id="132" name="Google Shape;132;p23">
            <a:hlinkClick r:id="rId3"/>
          </p:cNvPr>
          <p:cNvPicPr preferRelativeResize="0"/>
          <p:nvPr/>
        </p:nvPicPr>
        <p:blipFill rotWithShape="1">
          <a:blip r:embed="rId4">
            <a:alphaModFix/>
          </a:blip>
          <a:srcRect b="0" l="0" r="0" t="0"/>
          <a:stretch/>
        </p:blipFill>
        <p:spPr>
          <a:xfrm>
            <a:off x="11280774" y="10309190"/>
            <a:ext cx="7772400" cy="3222455"/>
          </a:xfrm>
          <a:prstGeom prst="rect">
            <a:avLst/>
          </a:prstGeom>
          <a:noFill/>
          <a:ln>
            <a:noFill/>
          </a:ln>
        </p:spPr>
      </p:pic>
      <p:pic>
        <p:nvPicPr>
          <p:cNvPr id="133" name="Google Shape;133;p23"/>
          <p:cNvPicPr preferRelativeResize="0"/>
          <p:nvPr/>
        </p:nvPicPr>
        <p:blipFill rotWithShape="1">
          <a:blip r:embed="rId5">
            <a:alphaModFix/>
          </a:blip>
          <a:srcRect b="0" l="0" r="0" t="0"/>
          <a:stretch/>
        </p:blipFill>
        <p:spPr>
          <a:xfrm>
            <a:off x="1110343" y="1824378"/>
            <a:ext cx="9043307" cy="11652878"/>
          </a:xfrm>
          <a:prstGeom prst="rect">
            <a:avLst/>
          </a:prstGeom>
          <a:noFill/>
          <a:ln>
            <a:noFill/>
          </a:ln>
        </p:spPr>
      </p:pic>
      <p:pic>
        <p:nvPicPr>
          <p:cNvPr id="134" name="Google Shape;134;p23"/>
          <p:cNvPicPr preferRelativeResize="0"/>
          <p:nvPr/>
        </p:nvPicPr>
        <p:blipFill rotWithShape="1">
          <a:blip r:embed="rId6">
            <a:alphaModFix/>
          </a:blip>
          <a:srcRect b="0" l="0" r="0" t="0"/>
          <a:stretch/>
        </p:blipFill>
        <p:spPr>
          <a:xfrm>
            <a:off x="11280774" y="1824378"/>
            <a:ext cx="11122025" cy="92856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7"/>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6" name="Google Shape;676;p77"/>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77" name="Google Shape;677;p77"/>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Results With LLMs</a:t>
            </a:r>
            <a:endParaRPr>
              <a:latin typeface="PT Sans"/>
              <a:ea typeface="PT Sans"/>
              <a:cs typeface="PT Sans"/>
              <a:sym typeface="PT Sans"/>
            </a:endParaRPr>
          </a:p>
        </p:txBody>
      </p:sp>
      <p:pic>
        <p:nvPicPr>
          <p:cNvPr id="678" name="Google Shape;678;p77"/>
          <p:cNvPicPr preferRelativeResize="0"/>
          <p:nvPr/>
        </p:nvPicPr>
        <p:blipFill>
          <a:blip r:embed="rId3">
            <a:alphaModFix/>
          </a:blip>
          <a:stretch>
            <a:fillRect/>
          </a:stretch>
        </p:blipFill>
        <p:spPr>
          <a:xfrm>
            <a:off x="682125" y="2096773"/>
            <a:ext cx="11760875" cy="22178898"/>
          </a:xfrm>
          <a:prstGeom prst="rect">
            <a:avLst/>
          </a:prstGeom>
          <a:noFill/>
          <a:ln>
            <a:noFill/>
          </a:ln>
        </p:spPr>
      </p:pic>
      <p:pic>
        <p:nvPicPr>
          <p:cNvPr id="679" name="Google Shape;679;p77"/>
          <p:cNvPicPr preferRelativeResize="0"/>
          <p:nvPr/>
        </p:nvPicPr>
        <p:blipFill>
          <a:blip r:embed="rId4">
            <a:alphaModFix/>
          </a:blip>
          <a:stretch>
            <a:fillRect/>
          </a:stretch>
        </p:blipFill>
        <p:spPr>
          <a:xfrm>
            <a:off x="12595400" y="663677"/>
            <a:ext cx="11636198" cy="5977188"/>
          </a:xfrm>
          <a:prstGeom prst="rect">
            <a:avLst/>
          </a:prstGeom>
          <a:noFill/>
          <a:ln>
            <a:noFill/>
          </a:ln>
        </p:spPr>
      </p:pic>
      <p:pic>
        <p:nvPicPr>
          <p:cNvPr id="680" name="Google Shape;680;p77"/>
          <p:cNvPicPr preferRelativeResize="0"/>
          <p:nvPr/>
        </p:nvPicPr>
        <p:blipFill>
          <a:blip r:embed="rId5">
            <a:alphaModFix/>
          </a:blip>
          <a:stretch>
            <a:fillRect/>
          </a:stretch>
        </p:blipFill>
        <p:spPr>
          <a:xfrm>
            <a:off x="13304550" y="6799389"/>
            <a:ext cx="10217890" cy="6573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8"/>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6" name="Google Shape;686;p78"/>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87" name="Google Shape;687;p78"/>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Reproducibility &amp; Disciplinary Norms</a:t>
            </a:r>
            <a:endParaRPr>
              <a:latin typeface="PT Sans"/>
              <a:ea typeface="PT Sans"/>
              <a:cs typeface="PT Sans"/>
              <a:sym typeface="PT Sans"/>
            </a:endParaRPr>
          </a:p>
        </p:txBody>
      </p:sp>
      <p:pic>
        <p:nvPicPr>
          <p:cNvPr id="688" name="Google Shape;688;p78">
            <a:hlinkClick r:id="rId3"/>
          </p:cNvPr>
          <p:cNvPicPr preferRelativeResize="0"/>
          <p:nvPr/>
        </p:nvPicPr>
        <p:blipFill rotWithShape="1">
          <a:blip r:embed="rId4">
            <a:alphaModFix/>
          </a:blip>
          <a:srcRect b="0" l="0" r="0" t="0"/>
          <a:stretch/>
        </p:blipFill>
        <p:spPr>
          <a:xfrm>
            <a:off x="45248" y="1828421"/>
            <a:ext cx="10537824" cy="10882958"/>
          </a:xfrm>
          <a:prstGeom prst="rect">
            <a:avLst/>
          </a:prstGeom>
          <a:noFill/>
          <a:ln>
            <a:noFill/>
          </a:ln>
        </p:spPr>
      </p:pic>
      <p:pic>
        <p:nvPicPr>
          <p:cNvPr id="689" name="Google Shape;689;p78">
            <a:hlinkClick r:id="rId5"/>
          </p:cNvPr>
          <p:cNvPicPr preferRelativeResize="0"/>
          <p:nvPr/>
        </p:nvPicPr>
        <p:blipFill>
          <a:blip r:embed="rId6">
            <a:alphaModFix/>
          </a:blip>
          <a:stretch>
            <a:fillRect/>
          </a:stretch>
        </p:blipFill>
        <p:spPr>
          <a:xfrm>
            <a:off x="10735472" y="2249177"/>
            <a:ext cx="12366740" cy="1113006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9"/>
          <p:cNvSpPr/>
          <p:nvPr/>
        </p:nvSpPr>
        <p:spPr>
          <a:xfrm>
            <a:off x="-914400" y="-88898"/>
            <a:ext cx="25686194" cy="143002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695" name="Google Shape;695;p79"/>
          <p:cNvSpPr txBox="1"/>
          <p:nvPr>
            <p:ph type="title"/>
          </p:nvPr>
        </p:nvSpPr>
        <p:spPr>
          <a:xfrm>
            <a:off x="-267630" y="583580"/>
            <a:ext cx="24384001" cy="12548839"/>
          </a:xfrm>
          <a:prstGeom prst="rect">
            <a:avLst/>
          </a:prstGeom>
          <a:noFill/>
          <a:ln>
            <a:noFill/>
          </a:ln>
        </p:spPr>
        <p:txBody>
          <a:bodyPr anchorCtr="0" anchor="ctr" bIns="50800" lIns="50800" spcFirstLastPara="1" rIns="50800" wrap="square" tIns="50800">
            <a:normAutofit/>
          </a:bodyPr>
          <a:lstStyle/>
          <a:p>
            <a:pPr indent="0" lvl="0" marL="0" rtl="0" algn="ctr">
              <a:lnSpc>
                <a:spcPct val="80000"/>
              </a:lnSpc>
              <a:spcBef>
                <a:spcPts val="0"/>
              </a:spcBef>
              <a:spcAft>
                <a:spcPts val="0"/>
              </a:spcAft>
              <a:buClr>
                <a:srgbClr val="000000"/>
              </a:buClr>
              <a:buSzPts val="9000"/>
              <a:buFont typeface="Helvetica Neue"/>
              <a:buNone/>
            </a:pPr>
            <a:r>
              <a:rPr b="1" lang="en-US" sz="16000"/>
              <a:t>Part 5</a:t>
            </a:r>
            <a:br>
              <a:rPr b="1" lang="en-US" sz="16000"/>
            </a:br>
            <a:br>
              <a:rPr b="1" lang="en-US" sz="16000"/>
            </a:br>
            <a:r>
              <a:rPr b="1" lang="en-US" sz="16000">
                <a:highlight>
                  <a:srgbClr val="00FFFF"/>
                </a:highlight>
              </a:rPr>
              <a:t>Evaluating</a:t>
            </a:r>
            <a:r>
              <a:rPr b="1" lang="en-US" sz="16000"/>
              <a:t> &amp; </a:t>
            </a:r>
            <a:r>
              <a:rPr b="1" lang="en-US" sz="16000">
                <a:highlight>
                  <a:srgbClr val="00FFFF"/>
                </a:highlight>
              </a:rPr>
              <a:t>Preserving</a:t>
            </a:r>
            <a:r>
              <a:rPr b="1" lang="en-US" sz="16000"/>
              <a:t> Research With AI</a:t>
            </a:r>
            <a:br>
              <a:rPr b="1" lang="en-US" sz="16000"/>
            </a:br>
            <a:endParaRPr b="1" sz="16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0"/>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01" name="Google Shape;701;p80"/>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02" name="Google Shape;702;p80"/>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Final Results</a:t>
            </a:r>
            <a:endParaRPr>
              <a:latin typeface="PT Sans"/>
              <a:ea typeface="PT Sans"/>
              <a:cs typeface="PT Sans"/>
              <a:sym typeface="PT Sans"/>
            </a:endParaRPr>
          </a:p>
        </p:txBody>
      </p:sp>
      <p:pic>
        <p:nvPicPr>
          <p:cNvPr id="703" name="Google Shape;703;p80">
            <a:hlinkClick r:id="rId3"/>
          </p:cNvPr>
          <p:cNvPicPr preferRelativeResize="0"/>
          <p:nvPr/>
        </p:nvPicPr>
        <p:blipFill>
          <a:blip r:embed="rId4">
            <a:alphaModFix/>
          </a:blip>
          <a:stretch>
            <a:fillRect/>
          </a:stretch>
        </p:blipFill>
        <p:spPr>
          <a:xfrm>
            <a:off x="1893725" y="2096776"/>
            <a:ext cx="20948698" cy="1116974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1"/>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09" name="Google Shape;709;p81"/>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0" name="Google Shape;710;p81"/>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Final Results</a:t>
            </a:r>
            <a:endParaRPr>
              <a:latin typeface="PT Sans"/>
              <a:ea typeface="PT Sans"/>
              <a:cs typeface="PT Sans"/>
              <a:sym typeface="PT Sans"/>
            </a:endParaRPr>
          </a:p>
        </p:txBody>
      </p:sp>
      <p:pic>
        <p:nvPicPr>
          <p:cNvPr id="711" name="Google Shape;711;p81"/>
          <p:cNvPicPr preferRelativeResize="0"/>
          <p:nvPr/>
        </p:nvPicPr>
        <p:blipFill>
          <a:blip r:embed="rId3">
            <a:alphaModFix/>
          </a:blip>
          <a:stretch>
            <a:fillRect/>
          </a:stretch>
        </p:blipFill>
        <p:spPr>
          <a:xfrm>
            <a:off x="2039125" y="3908952"/>
            <a:ext cx="19450050" cy="7810500"/>
          </a:xfrm>
          <a:prstGeom prst="rect">
            <a:avLst/>
          </a:prstGeom>
          <a:noFill/>
          <a:ln>
            <a:noFill/>
          </a:ln>
        </p:spPr>
      </p:pic>
      <p:pic>
        <p:nvPicPr>
          <p:cNvPr id="712" name="Google Shape;712;p81"/>
          <p:cNvPicPr preferRelativeResize="0"/>
          <p:nvPr/>
        </p:nvPicPr>
        <p:blipFill>
          <a:blip r:embed="rId4">
            <a:alphaModFix/>
          </a:blip>
          <a:stretch>
            <a:fillRect/>
          </a:stretch>
        </p:blipFill>
        <p:spPr>
          <a:xfrm>
            <a:off x="11601995" y="663677"/>
            <a:ext cx="12568131" cy="403800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2"/>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8" name="Google Shape;718;p82"/>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19" name="Google Shape;719;p82"/>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Final Results</a:t>
            </a:r>
            <a:endParaRPr>
              <a:latin typeface="PT Sans"/>
              <a:ea typeface="PT Sans"/>
              <a:cs typeface="PT Sans"/>
              <a:sym typeface="PT Sans"/>
            </a:endParaRPr>
          </a:p>
        </p:txBody>
      </p:sp>
      <p:pic>
        <p:nvPicPr>
          <p:cNvPr id="720" name="Google Shape;720;p82"/>
          <p:cNvPicPr preferRelativeResize="0"/>
          <p:nvPr/>
        </p:nvPicPr>
        <p:blipFill>
          <a:blip r:embed="rId3">
            <a:alphaModFix/>
          </a:blip>
          <a:stretch>
            <a:fillRect/>
          </a:stretch>
        </p:blipFill>
        <p:spPr>
          <a:xfrm>
            <a:off x="10186725" y="6421438"/>
            <a:ext cx="13929902" cy="6815301"/>
          </a:xfrm>
          <a:prstGeom prst="rect">
            <a:avLst/>
          </a:prstGeom>
          <a:noFill/>
          <a:ln>
            <a:noFill/>
          </a:ln>
        </p:spPr>
      </p:pic>
      <p:pic>
        <p:nvPicPr>
          <p:cNvPr id="721" name="Google Shape;721;p82"/>
          <p:cNvPicPr preferRelativeResize="0"/>
          <p:nvPr/>
        </p:nvPicPr>
        <p:blipFill>
          <a:blip r:embed="rId4">
            <a:alphaModFix/>
          </a:blip>
          <a:stretch>
            <a:fillRect/>
          </a:stretch>
        </p:blipFill>
        <p:spPr>
          <a:xfrm>
            <a:off x="10329775" y="571461"/>
            <a:ext cx="13643802" cy="5462850"/>
          </a:xfrm>
          <a:prstGeom prst="rect">
            <a:avLst/>
          </a:prstGeom>
          <a:noFill/>
          <a:ln>
            <a:noFill/>
          </a:ln>
        </p:spPr>
      </p:pic>
      <p:pic>
        <p:nvPicPr>
          <p:cNvPr id="722" name="Google Shape;722;p82"/>
          <p:cNvPicPr preferRelativeResize="0"/>
          <p:nvPr/>
        </p:nvPicPr>
        <p:blipFill>
          <a:blip r:embed="rId5">
            <a:alphaModFix/>
          </a:blip>
          <a:stretch>
            <a:fillRect/>
          </a:stretch>
        </p:blipFill>
        <p:spPr>
          <a:xfrm>
            <a:off x="682125" y="2096775"/>
            <a:ext cx="9280500" cy="1750132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3"/>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8" name="Google Shape;728;p83"/>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29" name="Google Shape;729;p83"/>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Evaluating Our Experiments with AI</a:t>
            </a:r>
            <a:endParaRPr>
              <a:latin typeface="PT Sans"/>
              <a:ea typeface="PT Sans"/>
              <a:cs typeface="PT Sans"/>
              <a:sym typeface="PT Sans"/>
            </a:endParaRPr>
          </a:p>
        </p:txBody>
      </p:sp>
      <p:pic>
        <p:nvPicPr>
          <p:cNvPr id="730" name="Google Shape;730;p83">
            <a:hlinkClick r:id="rId3"/>
          </p:cNvPr>
          <p:cNvPicPr preferRelativeResize="0"/>
          <p:nvPr/>
        </p:nvPicPr>
        <p:blipFill>
          <a:blip r:embed="rId4">
            <a:alphaModFix/>
          </a:blip>
          <a:stretch>
            <a:fillRect/>
          </a:stretch>
        </p:blipFill>
        <p:spPr>
          <a:xfrm>
            <a:off x="3422088" y="2096777"/>
            <a:ext cx="17891978" cy="1113006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4"/>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6" name="Google Shape;736;p84"/>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37" name="Google Shape;737;p84"/>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t>Institutional Policies</a:t>
            </a:r>
            <a:endParaRPr/>
          </a:p>
        </p:txBody>
      </p:sp>
      <p:sp>
        <p:nvSpPr>
          <p:cNvPr id="738" name="Google Shape;738;p84"/>
          <p:cNvSpPr txBox="1"/>
          <p:nvPr/>
        </p:nvSpPr>
        <p:spPr>
          <a:xfrm>
            <a:off x="919250" y="2284300"/>
            <a:ext cx="11796300" cy="10109100"/>
          </a:xfrm>
          <a:prstGeom prst="rect">
            <a:avLst/>
          </a:prstGeom>
          <a:noFill/>
          <a:ln>
            <a:noFill/>
          </a:ln>
        </p:spPr>
        <p:txBody>
          <a:bodyPr anchorCtr="0" anchor="ctr" bIns="50800" lIns="50800" spcFirstLastPara="1" rIns="50800" wrap="square" tIns="50800">
            <a:spAutoFit/>
          </a:bodyPr>
          <a:lstStyle/>
          <a:p>
            <a:pPr indent="-457200" lvl="0" marL="457200" marR="0" rtl="0" algn="l">
              <a:lnSpc>
                <a:spcPct val="115000"/>
              </a:lnSpc>
              <a:spcBef>
                <a:spcPts val="0"/>
              </a:spcBef>
              <a:spcAft>
                <a:spcPts val="0"/>
              </a:spcAft>
              <a:buClr>
                <a:srgbClr val="5E5E5E"/>
              </a:buClr>
              <a:buSzPts val="4200"/>
              <a:buFont typeface="Helvetica Neue"/>
              <a:buChar char="●"/>
            </a:pPr>
            <a:r>
              <a:rPr b="1" i="0" lang="en-US" sz="4200" u="none" cap="none" strike="noStrike">
                <a:solidFill>
                  <a:srgbClr val="5E5E5E"/>
                </a:solidFill>
                <a:latin typeface="Helvetica Neue"/>
                <a:ea typeface="Helvetica Neue"/>
                <a:cs typeface="Helvetica Neue"/>
                <a:sym typeface="Helvetica Neue"/>
              </a:rPr>
              <a:t>Data Compliance</a:t>
            </a:r>
            <a:endParaRPr b="1"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State/federal laws &amp; institutional regulations</a:t>
            </a:r>
            <a:endParaRPr b="0" i="0" sz="4200" u="none" cap="none" strike="noStrike">
              <a:solidFill>
                <a:srgbClr val="5E5E5E"/>
              </a:solidFill>
              <a:latin typeface="Helvetica Neue"/>
              <a:ea typeface="Helvetica Neue"/>
              <a:cs typeface="Helvetica Neue"/>
              <a:sym typeface="Helvetica Neue"/>
            </a:endParaRPr>
          </a:p>
          <a:p>
            <a:pPr indent="-457200" lvl="2" marL="1371600" marR="0" rtl="0" algn="l">
              <a:lnSpc>
                <a:spcPct val="115000"/>
              </a:lnSpc>
              <a:spcBef>
                <a:spcPts val="0"/>
              </a:spcBef>
              <a:spcAft>
                <a:spcPts val="0"/>
              </a:spcAft>
              <a:buClr>
                <a:srgbClr val="5E5E5E"/>
              </a:buClr>
              <a:buSzPts val="3600"/>
              <a:buFont typeface="Helvetica Neue"/>
              <a:buChar char="■"/>
            </a:pPr>
            <a:r>
              <a:rPr b="0" i="0" lang="en-US" sz="3600" u="none" cap="none" strike="noStrike">
                <a:solidFill>
                  <a:srgbClr val="5E5E5E"/>
                </a:solidFill>
                <a:latin typeface="Helvetica Neue"/>
                <a:ea typeface="Helvetica Neue"/>
                <a:cs typeface="Helvetica Neue"/>
                <a:sym typeface="Helvetica Neue"/>
              </a:rPr>
              <a:t>Acceptable use &amp; institutional data policies</a:t>
            </a:r>
            <a:endParaRPr b="0" i="0" sz="3600" u="none" cap="none" strike="noStrike">
              <a:solidFill>
                <a:srgbClr val="5E5E5E"/>
              </a:solidFill>
              <a:latin typeface="Helvetica Neue"/>
              <a:ea typeface="Helvetica Neue"/>
              <a:cs typeface="Helvetica Neue"/>
              <a:sym typeface="Helvetica Neue"/>
            </a:endParaRPr>
          </a:p>
          <a:p>
            <a:pPr indent="-457200" lvl="3" marL="1828800" marR="0" rtl="0" algn="l">
              <a:lnSpc>
                <a:spcPct val="115000"/>
              </a:lnSpc>
              <a:spcBef>
                <a:spcPts val="0"/>
              </a:spcBef>
              <a:spcAft>
                <a:spcPts val="0"/>
              </a:spcAft>
              <a:buClr>
                <a:srgbClr val="5E5E5E"/>
              </a:buClr>
              <a:buSzPts val="3600"/>
              <a:buFont typeface="Helvetica Neue"/>
              <a:buChar char="●"/>
            </a:pPr>
            <a:r>
              <a:rPr b="0" i="0" lang="en-US" sz="3600" u="none" cap="none" strike="noStrike">
                <a:solidFill>
                  <a:srgbClr val="5E5E5E"/>
                </a:solidFill>
                <a:latin typeface="Helvetica Neue"/>
                <a:ea typeface="Helvetica Neue"/>
                <a:cs typeface="Helvetica Neue"/>
                <a:sym typeface="Helvetica Neue"/>
              </a:rPr>
              <a:t>Use of third-party commercial gen AI</a:t>
            </a:r>
            <a:endParaRPr b="0" i="0" sz="3600" u="none" cap="none" strike="noStrike">
              <a:solidFill>
                <a:srgbClr val="5E5E5E"/>
              </a:solidFill>
              <a:latin typeface="Helvetica Neue"/>
              <a:ea typeface="Helvetica Neue"/>
              <a:cs typeface="Helvetica Neue"/>
              <a:sym typeface="Helvetica Neue"/>
            </a:endParaRPr>
          </a:p>
          <a:p>
            <a:pPr indent="-457200" lvl="3" marL="1828800" marR="0" rtl="0" algn="l">
              <a:lnSpc>
                <a:spcPct val="115000"/>
              </a:lnSpc>
              <a:spcBef>
                <a:spcPts val="0"/>
              </a:spcBef>
              <a:spcAft>
                <a:spcPts val="0"/>
              </a:spcAft>
              <a:buClr>
                <a:srgbClr val="5E5E5E"/>
              </a:buClr>
              <a:buSzPts val="3600"/>
              <a:buFont typeface="Helvetica Neue"/>
              <a:buChar char="●"/>
            </a:pPr>
            <a:r>
              <a:rPr b="0" i="0" lang="en-US" sz="3600" u="none" cap="none" strike="noStrike">
                <a:solidFill>
                  <a:srgbClr val="5E5E5E"/>
                </a:solidFill>
                <a:latin typeface="Helvetica Neue"/>
                <a:ea typeface="Helvetica Neue"/>
                <a:cs typeface="Helvetica Neue"/>
                <a:sym typeface="Helvetica Neue"/>
              </a:rPr>
              <a:t>Governance, risk, and compliance</a:t>
            </a:r>
            <a:endParaRPr b="0" i="0" sz="3600" u="none" cap="none" strike="noStrike">
              <a:solidFill>
                <a:srgbClr val="5E5E5E"/>
              </a:solidFill>
              <a:latin typeface="Helvetica Neue"/>
              <a:ea typeface="Helvetica Neue"/>
              <a:cs typeface="Helvetica Neue"/>
              <a:sym typeface="Helvetica Neue"/>
            </a:endParaRPr>
          </a:p>
          <a:p>
            <a:pPr indent="-457200" lvl="3" marL="1828800" marR="0" rtl="0" algn="l">
              <a:lnSpc>
                <a:spcPct val="115000"/>
              </a:lnSpc>
              <a:spcBef>
                <a:spcPts val="0"/>
              </a:spcBef>
              <a:spcAft>
                <a:spcPts val="0"/>
              </a:spcAft>
              <a:buClr>
                <a:srgbClr val="5E5E5E"/>
              </a:buClr>
              <a:buSzPts val="3600"/>
              <a:buFont typeface="Helvetica Neue"/>
              <a:buChar char="●"/>
            </a:pPr>
            <a:r>
              <a:rPr b="0" i="0" lang="en-US" sz="3600" u="none" cap="none" strike="noStrike">
                <a:solidFill>
                  <a:srgbClr val="5E5E5E"/>
                </a:solidFill>
                <a:latin typeface="Helvetica Neue"/>
                <a:ea typeface="Helvetica Neue"/>
                <a:cs typeface="Helvetica Neue"/>
                <a:sym typeface="Helvetica Neue"/>
              </a:rPr>
              <a:t>Ethical considerations align with university’s values</a:t>
            </a:r>
            <a:endParaRPr b="0" i="0" sz="36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Data classifications</a:t>
            </a:r>
            <a:endParaRPr b="0" i="0" sz="4200" u="none" cap="none" strike="noStrike">
              <a:solidFill>
                <a:srgbClr val="5E5E5E"/>
              </a:solidFill>
              <a:latin typeface="Helvetica Neue"/>
              <a:ea typeface="Helvetica Neue"/>
              <a:cs typeface="Helvetica Neue"/>
              <a:sym typeface="Helvetica Neue"/>
            </a:endParaRPr>
          </a:p>
          <a:p>
            <a:pPr indent="-457200" lvl="2" marL="1371600" marR="0" rtl="0" algn="l">
              <a:lnSpc>
                <a:spcPct val="115000"/>
              </a:lnSpc>
              <a:spcBef>
                <a:spcPts val="0"/>
              </a:spcBef>
              <a:spcAft>
                <a:spcPts val="0"/>
              </a:spcAft>
              <a:buClr>
                <a:srgbClr val="5E5E5E"/>
              </a:buClr>
              <a:buSzPts val="3600"/>
              <a:buFont typeface="Helvetica Neue"/>
              <a:buChar char="■"/>
            </a:pPr>
            <a:r>
              <a:rPr b="0" i="0" lang="en-US" sz="3600" u="none" cap="none" strike="noStrike">
                <a:solidFill>
                  <a:srgbClr val="5E5E5E"/>
                </a:solidFill>
                <a:latin typeface="Helvetica Neue"/>
                <a:ea typeface="Helvetica Neue"/>
                <a:cs typeface="Helvetica Neue"/>
                <a:sym typeface="Helvetica Neue"/>
              </a:rPr>
              <a:t>Public data, confidential/private, research data</a:t>
            </a:r>
            <a:br>
              <a:rPr b="0" i="0" lang="en-US" sz="3600" u="none" cap="none" strike="noStrike">
                <a:solidFill>
                  <a:srgbClr val="5E5E5E"/>
                </a:solidFill>
                <a:latin typeface="Helvetica Neue"/>
                <a:ea typeface="Helvetica Neue"/>
                <a:cs typeface="Helvetica Neue"/>
                <a:sym typeface="Helvetica Neue"/>
              </a:rPr>
            </a:br>
            <a:endParaRPr b="0" i="0" sz="3600" u="none" cap="none" strike="noStrike">
              <a:solidFill>
                <a:srgbClr val="5E5E5E"/>
              </a:solidFill>
              <a:latin typeface="Helvetica Neue"/>
              <a:ea typeface="Helvetica Neue"/>
              <a:cs typeface="Helvetica Neue"/>
              <a:sym typeface="Helvetica Neue"/>
            </a:endParaRPr>
          </a:p>
          <a:p>
            <a:pPr indent="-457200" lvl="0" marL="457200" marR="0" rtl="0" algn="l">
              <a:lnSpc>
                <a:spcPct val="115000"/>
              </a:lnSpc>
              <a:spcBef>
                <a:spcPts val="0"/>
              </a:spcBef>
              <a:spcAft>
                <a:spcPts val="0"/>
              </a:spcAft>
              <a:buClr>
                <a:srgbClr val="5E5E5E"/>
              </a:buClr>
              <a:buSzPts val="4200"/>
              <a:buFont typeface="Helvetica Neue"/>
              <a:buChar char="●"/>
            </a:pPr>
            <a:r>
              <a:rPr b="1" i="0" lang="en-US" sz="4200" u="none" cap="none" strike="noStrike">
                <a:solidFill>
                  <a:srgbClr val="5E5E5E"/>
                </a:solidFill>
                <a:latin typeface="Helvetica Neue"/>
                <a:ea typeface="Helvetica Neue"/>
                <a:cs typeface="Helvetica Neue"/>
                <a:sym typeface="Helvetica Neue"/>
              </a:rPr>
              <a:t>Risks and Limitations</a:t>
            </a:r>
            <a:endParaRPr b="1"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Recommended practices</a:t>
            </a:r>
            <a:endParaRPr b="0" i="0" sz="4200" u="none" cap="none" strike="noStrike">
              <a:solidFill>
                <a:srgbClr val="5E5E5E"/>
              </a:solidFill>
              <a:latin typeface="Helvetica Neue"/>
              <a:ea typeface="Helvetica Neue"/>
              <a:cs typeface="Helvetica Neue"/>
              <a:sym typeface="Helvetica Neue"/>
            </a:endParaRPr>
          </a:p>
          <a:p>
            <a:pPr indent="-457200" lvl="2" marL="1371600" marR="0" rtl="0" algn="l">
              <a:lnSpc>
                <a:spcPct val="115000"/>
              </a:lnSpc>
              <a:spcBef>
                <a:spcPts val="0"/>
              </a:spcBef>
              <a:spcAft>
                <a:spcPts val="0"/>
              </a:spcAft>
              <a:buClr>
                <a:srgbClr val="5E5E5E"/>
              </a:buClr>
              <a:buSzPts val="3600"/>
              <a:buFont typeface="Helvetica Neue"/>
              <a:buChar char="■"/>
            </a:pPr>
            <a:r>
              <a:rPr b="0" i="0" lang="en-US" sz="3600" u="none" cap="none" strike="noStrike">
                <a:solidFill>
                  <a:srgbClr val="5E5E5E"/>
                </a:solidFill>
                <a:latin typeface="Helvetica Neue"/>
                <a:ea typeface="Helvetica Neue"/>
                <a:cs typeface="Helvetica Neue"/>
                <a:sym typeface="Helvetica Neue"/>
              </a:rPr>
              <a:t>Consider impact, critically evaluate info obtained from AI, disclosure requirements for using gen AI in academic work, adhere to updated guidance</a:t>
            </a:r>
            <a:endParaRPr b="0" i="0" sz="3600" u="none" cap="none" strike="noStrike">
              <a:solidFill>
                <a:srgbClr val="5E5E5E"/>
              </a:solidFill>
              <a:latin typeface="Helvetica Neue"/>
              <a:ea typeface="Helvetica Neue"/>
              <a:cs typeface="Helvetica Neue"/>
              <a:sym typeface="Helvetica Neue"/>
            </a:endParaRPr>
          </a:p>
        </p:txBody>
      </p:sp>
      <p:sp>
        <p:nvSpPr>
          <p:cNvPr id="739" name="Google Shape;739;p84"/>
          <p:cNvSpPr txBox="1"/>
          <p:nvPr/>
        </p:nvSpPr>
        <p:spPr>
          <a:xfrm>
            <a:off x="13104949" y="2284300"/>
            <a:ext cx="10359900" cy="9670500"/>
          </a:xfrm>
          <a:prstGeom prst="rect">
            <a:avLst/>
          </a:prstGeom>
          <a:noFill/>
          <a:ln>
            <a:noFill/>
          </a:ln>
        </p:spPr>
        <p:txBody>
          <a:bodyPr anchorCtr="0" anchor="ctr" bIns="50800" lIns="50800" spcFirstLastPara="1" rIns="50800" wrap="square" tIns="50800">
            <a:spAutoFit/>
          </a:bodyPr>
          <a:lstStyle/>
          <a:p>
            <a:pPr indent="-457200" lvl="0" marL="457200" marR="0" rtl="0" algn="l">
              <a:lnSpc>
                <a:spcPct val="115000"/>
              </a:lnSpc>
              <a:spcBef>
                <a:spcPts val="0"/>
              </a:spcBef>
              <a:spcAft>
                <a:spcPts val="0"/>
              </a:spcAft>
              <a:buClr>
                <a:srgbClr val="5E5E5E"/>
              </a:buClr>
              <a:buSzPts val="4200"/>
              <a:buFont typeface="Helvetica Neue"/>
              <a:buChar char="●"/>
            </a:pPr>
            <a:r>
              <a:rPr b="1" i="0" lang="en-US" sz="4200" u="none" cap="none" strike="noStrike">
                <a:solidFill>
                  <a:srgbClr val="5E5E5E"/>
                </a:solidFill>
                <a:latin typeface="Helvetica Neue"/>
                <a:ea typeface="Helvetica Neue"/>
                <a:cs typeface="Helvetica Neue"/>
                <a:sym typeface="Helvetica Neue"/>
              </a:rPr>
              <a:t>Preparing Publications</a:t>
            </a:r>
            <a:endParaRPr b="1"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Journal policies on AI use</a:t>
            </a:r>
            <a:endParaRPr b="0"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Authorship and originality</a:t>
            </a:r>
            <a:endParaRPr b="0"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Data integrity verification</a:t>
            </a:r>
            <a:endParaRPr b="0"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Disclosure of AI involvement</a:t>
            </a:r>
            <a:endParaRPr b="0"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Review for biases or inaccuracies</a:t>
            </a:r>
            <a:br>
              <a:rPr b="0" i="0" lang="en-US" sz="4200" u="none" cap="none" strike="noStrike">
                <a:solidFill>
                  <a:srgbClr val="5E5E5E"/>
                </a:solidFill>
                <a:latin typeface="Helvetica Neue"/>
                <a:ea typeface="Helvetica Neue"/>
                <a:cs typeface="Helvetica Neue"/>
                <a:sym typeface="Helvetica Neue"/>
              </a:rPr>
            </a:br>
            <a:endParaRPr b="0" i="0" sz="4200" u="none" cap="none" strike="noStrike">
              <a:solidFill>
                <a:srgbClr val="5E5E5E"/>
              </a:solidFill>
              <a:latin typeface="Helvetica Neue"/>
              <a:ea typeface="Helvetica Neue"/>
              <a:cs typeface="Helvetica Neue"/>
              <a:sym typeface="Helvetica Neue"/>
            </a:endParaRPr>
          </a:p>
          <a:p>
            <a:pPr indent="-457200" lvl="0" marL="457200" marR="0" rtl="0" algn="l">
              <a:lnSpc>
                <a:spcPct val="115000"/>
              </a:lnSpc>
              <a:spcBef>
                <a:spcPts val="0"/>
              </a:spcBef>
              <a:spcAft>
                <a:spcPts val="0"/>
              </a:spcAft>
              <a:buClr>
                <a:srgbClr val="5E5E5E"/>
              </a:buClr>
              <a:buSzPts val="4200"/>
              <a:buFont typeface="Helvetica Neue"/>
              <a:buChar char="●"/>
            </a:pPr>
            <a:r>
              <a:rPr b="1" i="0" lang="en-US" sz="4200" u="none" cap="none" strike="noStrike">
                <a:solidFill>
                  <a:srgbClr val="5E5E5E"/>
                </a:solidFill>
                <a:latin typeface="Helvetica Neue"/>
                <a:ea typeface="Helvetica Neue"/>
                <a:cs typeface="Helvetica Neue"/>
                <a:sym typeface="Helvetica Neue"/>
              </a:rPr>
              <a:t>Equitable, Inclusivity, and Ethical Use</a:t>
            </a:r>
            <a:endParaRPr b="1"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Lack of transparency</a:t>
            </a:r>
            <a:endParaRPr b="0"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Bias (and hallucinations)</a:t>
            </a:r>
            <a:endParaRPr b="0" i="0" sz="4200" u="none" cap="none" strike="noStrike">
              <a:solidFill>
                <a:srgbClr val="5E5E5E"/>
              </a:solidFill>
              <a:latin typeface="Helvetica Neue"/>
              <a:ea typeface="Helvetica Neue"/>
              <a:cs typeface="Helvetica Neue"/>
              <a:sym typeface="Helvetica Neue"/>
            </a:endParaRPr>
          </a:p>
          <a:p>
            <a:pPr indent="-495300" lvl="1" marL="914400" marR="0" rtl="0" algn="l">
              <a:lnSpc>
                <a:spcPct val="115000"/>
              </a:lnSpc>
              <a:spcBef>
                <a:spcPts val="0"/>
              </a:spcBef>
              <a:spcAft>
                <a:spcPts val="0"/>
              </a:spcAft>
              <a:buClr>
                <a:srgbClr val="5E5E5E"/>
              </a:buClr>
              <a:buSzPts val="4200"/>
              <a:buFont typeface="Helvetica Neue"/>
              <a:buChar char="○"/>
            </a:pPr>
            <a:r>
              <a:rPr b="0" i="0" lang="en-US" sz="4200" u="none" cap="none" strike="noStrike">
                <a:solidFill>
                  <a:srgbClr val="5E5E5E"/>
                </a:solidFill>
                <a:latin typeface="Helvetica Neue"/>
                <a:ea typeface="Helvetica Neue"/>
                <a:cs typeface="Helvetica Neue"/>
                <a:sym typeface="Helvetica Neue"/>
              </a:rPr>
              <a:t>Ethical sourcing of training material</a:t>
            </a:r>
            <a:endParaRPr b="0" i="0" sz="4200" u="none" cap="none" strike="noStrike">
              <a:solidFill>
                <a:srgbClr val="5E5E5E"/>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4200"/>
              <a:buFont typeface="Arial"/>
              <a:buNone/>
            </a:pPr>
            <a:br>
              <a:rPr b="0" i="0" lang="en-US" sz="4200" u="none" cap="none" strike="noStrike">
                <a:solidFill>
                  <a:srgbClr val="5E5E5E"/>
                </a:solidFill>
                <a:latin typeface="Helvetica Neue"/>
                <a:ea typeface="Helvetica Neue"/>
                <a:cs typeface="Helvetica Neue"/>
                <a:sym typeface="Helvetica Neue"/>
              </a:rPr>
            </a:br>
            <a:r>
              <a:rPr b="0" i="0" lang="en-US" sz="4200" u="none" cap="none" strike="noStrike">
                <a:solidFill>
                  <a:srgbClr val="5E5E5E"/>
                </a:solidFill>
                <a:latin typeface="Helvetica Neue"/>
                <a:ea typeface="Helvetica Neue"/>
                <a:cs typeface="Helvetica Neue"/>
                <a:sym typeface="Helvetica Neue"/>
              </a:rPr>
              <a:t>  </a:t>
            </a:r>
            <a:r>
              <a:rPr b="0" i="0" lang="en-US" sz="3300" u="sng" cap="none" strike="noStrike">
                <a:solidFill>
                  <a:srgbClr val="351C75"/>
                </a:solidFill>
                <a:latin typeface="Helvetica Neue"/>
                <a:ea typeface="Helvetica Neue"/>
                <a:cs typeface="Helvetica Neue"/>
                <a:sym typeface="Helvetica Neue"/>
              </a:rPr>
              <a:t>https://research.msu.edu/generative-ai/guidance</a:t>
            </a:r>
            <a:endParaRPr b="0" i="0" sz="3300" u="sng" cap="none" strike="noStrike">
              <a:solidFill>
                <a:srgbClr val="351C75"/>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5"/>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5" name="Google Shape;745;p85"/>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6" name="Google Shape;746;p85"/>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SzPts val="9444"/>
              <a:buNone/>
            </a:pPr>
            <a:r>
              <a:rPr lang="en-US" sz="7200">
                <a:latin typeface="PT Sans"/>
                <a:ea typeface="PT Sans"/>
                <a:cs typeface="PT Sans"/>
                <a:sym typeface="PT Sans"/>
              </a:rPr>
              <a:t>Broader Considerations</a:t>
            </a:r>
            <a:endParaRPr sz="7200">
              <a:latin typeface="PT Sans"/>
              <a:ea typeface="PT Sans"/>
              <a:cs typeface="PT Sans"/>
              <a:sym typeface="PT Sans"/>
            </a:endParaRPr>
          </a:p>
        </p:txBody>
      </p:sp>
      <p:pic>
        <p:nvPicPr>
          <p:cNvPr descr="A person walking on a path with a cell phone and a human face&#10;&#10;Description automatically generated" id="747" name="Google Shape;747;p85">
            <a:hlinkClick r:id="rId3"/>
          </p:cNvPr>
          <p:cNvPicPr preferRelativeResize="0"/>
          <p:nvPr/>
        </p:nvPicPr>
        <p:blipFill rotWithShape="1">
          <a:blip r:embed="rId4">
            <a:alphaModFix/>
          </a:blip>
          <a:srcRect b="0" l="0" r="0" t="0"/>
          <a:stretch/>
        </p:blipFill>
        <p:spPr>
          <a:xfrm>
            <a:off x="16061125" y="1549151"/>
            <a:ext cx="7897426" cy="8121575"/>
          </a:xfrm>
          <a:prstGeom prst="rect">
            <a:avLst/>
          </a:prstGeom>
          <a:noFill/>
          <a:ln cap="flat" cmpd="sng" w="9525">
            <a:solidFill>
              <a:srgbClr val="090909"/>
            </a:solidFill>
            <a:prstDash val="solid"/>
            <a:round/>
            <a:headEnd len="sm" w="sm" type="none"/>
            <a:tailEnd len="sm" w="sm" type="none"/>
          </a:ln>
        </p:spPr>
      </p:pic>
      <p:pic>
        <p:nvPicPr>
          <p:cNvPr descr="A book and a lit up book&#10;&#10;Description automatically generated" id="748" name="Google Shape;748;p85">
            <a:hlinkClick r:id="rId5"/>
          </p:cNvPr>
          <p:cNvPicPr preferRelativeResize="0"/>
          <p:nvPr/>
        </p:nvPicPr>
        <p:blipFill rotWithShape="1">
          <a:blip r:embed="rId6">
            <a:alphaModFix/>
          </a:blip>
          <a:srcRect b="0" l="0" r="0" t="0"/>
          <a:stretch/>
        </p:blipFill>
        <p:spPr>
          <a:xfrm>
            <a:off x="9479729" y="2959313"/>
            <a:ext cx="8567482" cy="6417934"/>
          </a:xfrm>
          <a:prstGeom prst="rect">
            <a:avLst/>
          </a:prstGeom>
          <a:noFill/>
          <a:ln cap="flat" cmpd="sng" w="9525">
            <a:solidFill>
              <a:srgbClr val="090909"/>
            </a:solidFill>
            <a:prstDash val="solid"/>
            <a:round/>
            <a:headEnd len="sm" w="sm" type="none"/>
            <a:tailEnd len="sm" w="sm" type="none"/>
          </a:ln>
        </p:spPr>
      </p:pic>
      <p:pic>
        <p:nvPicPr>
          <p:cNvPr descr="On the dangers of stochastic parrots: Can language models be too big." id="749" name="Google Shape;749;p85">
            <a:hlinkClick r:id="rId7"/>
          </p:cNvPr>
          <p:cNvPicPr preferRelativeResize="0"/>
          <p:nvPr/>
        </p:nvPicPr>
        <p:blipFill rotWithShape="1">
          <a:blip r:embed="rId8">
            <a:alphaModFix/>
          </a:blip>
          <a:srcRect b="0" l="0" r="0" t="0"/>
          <a:stretch/>
        </p:blipFill>
        <p:spPr>
          <a:xfrm>
            <a:off x="231150" y="2576175"/>
            <a:ext cx="8567474" cy="8567474"/>
          </a:xfrm>
          <a:prstGeom prst="rect">
            <a:avLst/>
          </a:prstGeom>
          <a:noFill/>
          <a:ln cap="flat" cmpd="sng" w="9525">
            <a:solidFill>
              <a:srgbClr val="090909"/>
            </a:solidFill>
            <a:prstDash val="solid"/>
            <a:round/>
            <a:headEnd len="sm" w="sm" type="none"/>
            <a:tailEnd len="sm" w="sm" type="none"/>
          </a:ln>
        </p:spPr>
      </p:pic>
      <p:pic>
        <p:nvPicPr>
          <p:cNvPr id="750" name="Google Shape;750;p85">
            <a:hlinkClick r:id="rId9"/>
          </p:cNvPr>
          <p:cNvPicPr preferRelativeResize="0"/>
          <p:nvPr/>
        </p:nvPicPr>
        <p:blipFill>
          <a:blip r:embed="rId10">
            <a:alphaModFix/>
          </a:blip>
          <a:stretch>
            <a:fillRect/>
          </a:stretch>
        </p:blipFill>
        <p:spPr>
          <a:xfrm>
            <a:off x="7095975" y="6096900"/>
            <a:ext cx="8323250" cy="78505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6"/>
          <p:cNvSpPr/>
          <p:nvPr/>
        </p:nvSpPr>
        <p:spPr>
          <a:xfrm>
            <a:off x="-35584" y="-231468"/>
            <a:ext cx="24807300" cy="415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6" name="Google Shape;756;p86"/>
          <p:cNvSpPr/>
          <p:nvPr/>
        </p:nvSpPr>
        <p:spPr>
          <a:xfrm>
            <a:off x="-211689" y="13531645"/>
            <a:ext cx="24807300" cy="415800"/>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7" name="Google Shape;757;p86"/>
          <p:cNvSpPr txBox="1"/>
          <p:nvPr>
            <p:ph type="title"/>
          </p:nvPr>
        </p:nvSpPr>
        <p:spPr>
          <a:xfrm>
            <a:off x="425450" y="663677"/>
            <a:ext cx="23533200" cy="1433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SzPts val="8500"/>
              <a:buNone/>
            </a:pPr>
            <a:r>
              <a:rPr lang="en-US"/>
              <a:t>Broader Considerations</a:t>
            </a:r>
            <a:endParaRPr/>
          </a:p>
        </p:txBody>
      </p:sp>
      <p:pic>
        <p:nvPicPr>
          <p:cNvPr descr="A screenshot of a news page&#10;&#10;Description automatically generated" id="758" name="Google Shape;758;p86">
            <a:hlinkClick r:id="rId3"/>
          </p:cNvPr>
          <p:cNvPicPr preferRelativeResize="0"/>
          <p:nvPr/>
        </p:nvPicPr>
        <p:blipFill rotWithShape="1">
          <a:blip r:embed="rId4">
            <a:alphaModFix/>
          </a:blip>
          <a:srcRect b="0" l="0" r="0" t="0"/>
          <a:stretch/>
        </p:blipFill>
        <p:spPr>
          <a:xfrm>
            <a:off x="12361891" y="2096840"/>
            <a:ext cx="11871324" cy="10124671"/>
          </a:xfrm>
          <a:prstGeom prst="rect">
            <a:avLst/>
          </a:prstGeom>
          <a:noFill/>
          <a:ln>
            <a:noFill/>
          </a:ln>
        </p:spPr>
      </p:pic>
      <p:pic>
        <p:nvPicPr>
          <p:cNvPr descr="A black background with white text&#10;&#10;Description automatically generated" id="759" name="Google Shape;759;p86">
            <a:hlinkClick r:id="rId5"/>
          </p:cNvPr>
          <p:cNvPicPr preferRelativeResize="0"/>
          <p:nvPr/>
        </p:nvPicPr>
        <p:blipFill rotWithShape="1">
          <a:blip r:embed="rId6">
            <a:alphaModFix/>
          </a:blip>
          <a:srcRect b="0" l="0" r="0" t="0"/>
          <a:stretch/>
        </p:blipFill>
        <p:spPr>
          <a:xfrm>
            <a:off x="425450" y="6078215"/>
            <a:ext cx="11457615" cy="6143295"/>
          </a:xfrm>
          <a:prstGeom prst="rect">
            <a:avLst/>
          </a:prstGeom>
          <a:noFill/>
          <a:ln>
            <a:noFill/>
          </a:ln>
        </p:spPr>
      </p:pic>
      <p:pic>
        <p:nvPicPr>
          <p:cNvPr descr="A screenshot of a computer&#10;&#10;Description automatically generated" id="760" name="Google Shape;760;p86">
            <a:hlinkClick r:id="rId7"/>
          </p:cNvPr>
          <p:cNvPicPr preferRelativeResize="0"/>
          <p:nvPr/>
        </p:nvPicPr>
        <p:blipFill rotWithShape="1">
          <a:blip r:embed="rId8">
            <a:alphaModFix/>
          </a:blip>
          <a:srcRect b="0" l="0" r="0" t="0"/>
          <a:stretch/>
        </p:blipFill>
        <p:spPr>
          <a:xfrm>
            <a:off x="425450" y="3086105"/>
            <a:ext cx="11457616" cy="45981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0" name="Google Shape;140;p24"/>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41" name="Google Shape;141;p24"/>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Findings on AI &amp; (Digital) Humanities</a:t>
            </a:r>
            <a:endParaRPr>
              <a:latin typeface="PT Sans"/>
              <a:ea typeface="PT Sans"/>
              <a:cs typeface="PT Sans"/>
              <a:sym typeface="PT Sans"/>
            </a:endParaRPr>
          </a:p>
        </p:txBody>
      </p:sp>
      <p:pic>
        <p:nvPicPr>
          <p:cNvPr descr="A screenshot of a computer science research&#10;&#10;Description automatically generated" id="142" name="Google Shape;142;p24">
            <a:hlinkClick r:id="rId3"/>
          </p:cNvPr>
          <p:cNvPicPr preferRelativeResize="0"/>
          <p:nvPr/>
        </p:nvPicPr>
        <p:blipFill rotWithShape="1">
          <a:blip r:embed="rId4">
            <a:alphaModFix/>
          </a:blip>
          <a:srcRect b="0" l="0" r="0" t="0"/>
          <a:stretch/>
        </p:blipFill>
        <p:spPr>
          <a:xfrm>
            <a:off x="14218306" y="2314575"/>
            <a:ext cx="9083019" cy="8952139"/>
          </a:xfrm>
          <a:prstGeom prst="rect">
            <a:avLst/>
          </a:prstGeom>
          <a:noFill/>
          <a:ln cap="flat" cmpd="sng" w="9525">
            <a:solidFill>
              <a:srgbClr val="151515"/>
            </a:solidFill>
            <a:prstDash val="solid"/>
            <a:round/>
            <a:headEnd len="sm" w="sm" type="none"/>
            <a:tailEnd len="sm" w="sm" type="none"/>
          </a:ln>
        </p:spPr>
      </p:pic>
      <p:pic>
        <p:nvPicPr>
          <p:cNvPr descr="A pie chart with different colored circles&#10;&#10;Description automatically generated" id="143" name="Google Shape;143;p24"/>
          <p:cNvPicPr preferRelativeResize="0"/>
          <p:nvPr/>
        </p:nvPicPr>
        <p:blipFill rotWithShape="1">
          <a:blip r:embed="rId5">
            <a:alphaModFix/>
          </a:blip>
          <a:srcRect b="0" l="0" r="0" t="0"/>
          <a:stretch/>
        </p:blipFill>
        <p:spPr>
          <a:xfrm>
            <a:off x="3240188" y="2159948"/>
            <a:ext cx="8163379" cy="4698052"/>
          </a:xfrm>
          <a:prstGeom prst="rect">
            <a:avLst/>
          </a:prstGeom>
          <a:noFill/>
          <a:ln>
            <a:noFill/>
          </a:ln>
        </p:spPr>
      </p:pic>
      <p:pic>
        <p:nvPicPr>
          <p:cNvPr descr="A table of information with text&#10;&#10;Description automatically generated with medium confidence" id="144" name="Google Shape;144;p24"/>
          <p:cNvPicPr preferRelativeResize="0"/>
          <p:nvPr/>
        </p:nvPicPr>
        <p:blipFill rotWithShape="1">
          <a:blip r:embed="rId6">
            <a:alphaModFix/>
          </a:blip>
          <a:srcRect b="0" l="0" r="0" t="0"/>
          <a:stretch/>
        </p:blipFill>
        <p:spPr>
          <a:xfrm>
            <a:off x="425450" y="6857999"/>
            <a:ext cx="13792856" cy="639332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7"/>
          <p:cNvSpPr/>
          <p:nvPr/>
        </p:nvSpPr>
        <p:spPr>
          <a:xfrm>
            <a:off x="-914400" y="-88900"/>
            <a:ext cx="25298400" cy="13804800"/>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766" name="Google Shape;766;p87"/>
          <p:cNvSpPr txBox="1"/>
          <p:nvPr>
            <p:ph type="title"/>
          </p:nvPr>
        </p:nvSpPr>
        <p:spPr>
          <a:xfrm>
            <a:off x="-267630" y="583580"/>
            <a:ext cx="24384000" cy="12548700"/>
          </a:xfrm>
          <a:prstGeom prst="rect">
            <a:avLst/>
          </a:prstGeom>
          <a:noFill/>
          <a:ln>
            <a:noFill/>
          </a:ln>
        </p:spPr>
        <p:txBody>
          <a:bodyPr anchorCtr="0" anchor="ctr" bIns="50800" lIns="50800" spcFirstLastPara="1" rIns="50800" wrap="square" tIns="50800">
            <a:normAutofit fontScale="90000"/>
          </a:bodyPr>
          <a:lstStyle/>
          <a:p>
            <a:pPr indent="0" lvl="0" marL="0" rtl="0" algn="ctr">
              <a:spcBef>
                <a:spcPts val="0"/>
              </a:spcBef>
              <a:spcAft>
                <a:spcPts val="0"/>
              </a:spcAft>
              <a:buClr>
                <a:srgbClr val="000000"/>
              </a:buClr>
              <a:buSzPct val="56250"/>
              <a:buFont typeface="Helvetica Neue"/>
              <a:buNone/>
            </a:pPr>
            <a:r>
              <a:rPr b="1" i="1" lang="en-US" sz="16000">
                <a:highlight>
                  <a:srgbClr val="00FFFF"/>
                </a:highlight>
              </a:rPr>
              <a:t>Discuss more in final session</a:t>
            </a:r>
            <a:endParaRPr b="1" i="1" sz="16000"/>
          </a:p>
          <a:p>
            <a:pPr indent="0" lvl="0" marL="0" rtl="0" algn="ctr">
              <a:lnSpc>
                <a:spcPct val="80000"/>
              </a:lnSpc>
              <a:spcBef>
                <a:spcPts val="0"/>
              </a:spcBef>
              <a:spcAft>
                <a:spcPts val="0"/>
              </a:spcAft>
              <a:buClr>
                <a:srgbClr val="000000"/>
              </a:buClr>
              <a:buSzPct val="56250"/>
              <a:buFont typeface="Helvetica Neue"/>
              <a:buNone/>
            </a:pPr>
            <a:r>
              <a:t/>
            </a:r>
            <a:endParaRPr b="1" sz="16000"/>
          </a:p>
          <a:p>
            <a:pPr indent="0" lvl="0" marL="0" rtl="0" algn="ctr">
              <a:lnSpc>
                <a:spcPct val="80000"/>
              </a:lnSpc>
              <a:spcBef>
                <a:spcPts val="0"/>
              </a:spcBef>
              <a:spcAft>
                <a:spcPts val="0"/>
              </a:spcAft>
              <a:buClr>
                <a:srgbClr val="000000"/>
              </a:buClr>
              <a:buSzPct val="56250"/>
              <a:buFont typeface="Helvetica Neue"/>
              <a:buNone/>
            </a:pPr>
            <a:r>
              <a:rPr b="1" lang="en-US" sz="16000"/>
              <a:t>Thanks for participating!</a:t>
            </a:r>
            <a:br>
              <a:rPr b="1" lang="en-US" sz="16000"/>
            </a:br>
            <a:br>
              <a:rPr b="1" lang="en-US" sz="16000"/>
            </a:br>
            <a:br>
              <a:rPr b="1" lang="en-US" sz="16000"/>
            </a:br>
            <a:endParaRPr b="1" sz="16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0" name="Google Shape;150;p25"/>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1" name="Google Shape;151;p25"/>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Findings on AI &amp; (Digital) Humanities</a:t>
            </a:r>
            <a:endParaRPr>
              <a:latin typeface="PT Sans"/>
              <a:ea typeface="PT Sans"/>
              <a:cs typeface="PT Sans"/>
              <a:sym typeface="PT Sans"/>
            </a:endParaRPr>
          </a:p>
        </p:txBody>
      </p:sp>
      <p:pic>
        <p:nvPicPr>
          <p:cNvPr descr="A graph of a bar chart&#10;&#10;Description automatically generated with medium confidence" id="152" name="Google Shape;152;p25"/>
          <p:cNvPicPr preferRelativeResize="0"/>
          <p:nvPr/>
        </p:nvPicPr>
        <p:blipFill rotWithShape="1">
          <a:blip r:embed="rId3">
            <a:alphaModFix/>
          </a:blip>
          <a:srcRect b="0" l="3232" r="2597" t="3290"/>
          <a:stretch/>
        </p:blipFill>
        <p:spPr>
          <a:xfrm>
            <a:off x="3124200" y="2096840"/>
            <a:ext cx="18135600" cy="113931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p:nvPr/>
        </p:nvSpPr>
        <p:spPr>
          <a:xfrm>
            <a:off x="-35584" y="-231468"/>
            <a:ext cx="24807378" cy="415823"/>
          </a:xfrm>
          <a:prstGeom prst="rect">
            <a:avLst/>
          </a:prstGeom>
          <a:gradFill>
            <a:gsLst>
              <a:gs pos="0">
                <a:srgbClr val="76D6FF"/>
              </a:gs>
              <a:gs pos="100000">
                <a:srgbClr val="9437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8" name="Google Shape;158;p26"/>
          <p:cNvSpPr/>
          <p:nvPr/>
        </p:nvSpPr>
        <p:spPr>
          <a:xfrm>
            <a:off x="-211689" y="13531645"/>
            <a:ext cx="24807378" cy="415822"/>
          </a:xfrm>
          <a:prstGeom prst="rect">
            <a:avLst/>
          </a:prstGeom>
          <a:gradFill>
            <a:gsLst>
              <a:gs pos="0">
                <a:srgbClr val="9437FF"/>
              </a:gs>
              <a:gs pos="100000">
                <a:srgbClr val="76D6FF"/>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59" name="Google Shape;159;p26"/>
          <p:cNvSpPr txBox="1"/>
          <p:nvPr>
            <p:ph type="title"/>
          </p:nvPr>
        </p:nvSpPr>
        <p:spPr>
          <a:xfrm>
            <a:off x="425450" y="663677"/>
            <a:ext cx="235331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lang="en-US">
                <a:latin typeface="PT Sans"/>
                <a:ea typeface="PT Sans"/>
                <a:cs typeface="PT Sans"/>
                <a:sym typeface="PT Sans"/>
              </a:rPr>
              <a:t>Initial Findings on AI &amp; (Digital) Humanities</a:t>
            </a:r>
            <a:endParaRPr>
              <a:latin typeface="PT Sans"/>
              <a:ea typeface="PT Sans"/>
              <a:cs typeface="PT Sans"/>
              <a:sym typeface="PT Sans"/>
            </a:endParaRPr>
          </a:p>
        </p:txBody>
      </p:sp>
      <p:pic>
        <p:nvPicPr>
          <p:cNvPr descr="A graph with blue and black text&#10;&#10;Description automatically generated" id="160" name="Google Shape;160;p26"/>
          <p:cNvPicPr preferRelativeResize="0"/>
          <p:nvPr/>
        </p:nvPicPr>
        <p:blipFill rotWithShape="1">
          <a:blip r:embed="rId3">
            <a:alphaModFix/>
          </a:blip>
          <a:srcRect b="0" l="2810" r="2824" t="0"/>
          <a:stretch/>
        </p:blipFill>
        <p:spPr>
          <a:xfrm>
            <a:off x="3880649" y="2071026"/>
            <a:ext cx="16974911" cy="114606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